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9" r:id="rId13"/>
    <p:sldId id="270" r:id="rId14"/>
    <p:sldId id="271" r:id="rId15"/>
    <p:sldId id="273" r:id="rId16"/>
    <p:sldId id="274" r:id="rId17"/>
    <p:sldId id="275" r:id="rId18"/>
    <p:sldId id="277" r:id="rId19"/>
    <p:sldId id="276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7" r:id="rId29"/>
    <p:sldId id="288" r:id="rId30"/>
    <p:sldId id="289" r:id="rId31"/>
    <p:sldId id="292" r:id="rId32"/>
    <p:sldId id="291" r:id="rId33"/>
    <p:sldId id="293" r:id="rId34"/>
    <p:sldId id="294" r:id="rId35"/>
    <p:sldId id="295" r:id="rId36"/>
    <p:sldId id="286" r:id="rId37"/>
    <p:sldId id="298" r:id="rId38"/>
    <p:sldId id="297" r:id="rId39"/>
    <p:sldId id="299" r:id="rId40"/>
    <p:sldId id="302" r:id="rId41"/>
    <p:sldId id="303" r:id="rId42"/>
    <p:sldId id="300" r:id="rId43"/>
    <p:sldId id="301" r:id="rId44"/>
    <p:sldId id="304" r:id="rId4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79"/>
    <p:restoredTop sz="91404"/>
  </p:normalViewPr>
  <p:slideViewPr>
    <p:cSldViewPr snapToGrid="0" snapToObjects="1">
      <p:cViewPr varScale="1">
        <p:scale>
          <a:sx n="84" d="100"/>
          <a:sy n="84" d="100"/>
        </p:scale>
        <p:origin x="200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6EDEAB-6958-854C-8B9F-D75477D10825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01AC0-67FC-AE4C-993A-0D6770615EE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1534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37276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</a:t>
            </a:r>
            <a:r>
              <a:rPr lang="fr-FR" dirty="0" err="1" smtClean="0"/>
              <a:t>breaking</a:t>
            </a:r>
            <a:r>
              <a:rPr lang="fr-FR" baseline="0" dirty="0" smtClean="0"/>
              <a:t> news </a:t>
            </a:r>
            <a:r>
              <a:rPr lang="fr-FR" baseline="0" dirty="0" err="1" smtClean="0"/>
              <a:t>just</a:t>
            </a:r>
            <a:r>
              <a:rPr lang="fr-FR" baseline="0" dirty="0" smtClean="0"/>
              <a:t> in!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9988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- It looks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not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Merry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Christmas for one of the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regions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main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employers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so-called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"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Ethical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Hacking Group" have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released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a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webpage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popular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hackers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Pastebin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alleging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major data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breach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involving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ToyCo's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flagship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CyberTeddy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range of Internet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group claims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a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database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the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images and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listen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audio -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uploaded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kids.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contacted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but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recieved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comment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time...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49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</a:t>
            </a:r>
            <a:r>
              <a:rPr lang="fr-FR" dirty="0" err="1" smtClean="0"/>
              <a:t>breaking</a:t>
            </a:r>
            <a:r>
              <a:rPr lang="fr-FR" baseline="0" dirty="0" smtClean="0"/>
              <a:t> news </a:t>
            </a:r>
            <a:r>
              <a:rPr lang="fr-FR" baseline="0" dirty="0" err="1" smtClean="0"/>
              <a:t>just</a:t>
            </a:r>
            <a:r>
              <a:rPr lang="fr-FR" baseline="0" dirty="0" smtClean="0"/>
              <a:t> in!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0134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 smtClean="0">
                <a:latin typeface="Fjalla One" charset="0"/>
                <a:ea typeface="Fjalla One" charset="0"/>
                <a:cs typeface="Fjalla One" charset="0"/>
              </a:rPr>
              <a:t>A </a:t>
            </a:r>
            <a:r>
              <a:rPr lang="fr-FR" sz="1200" dirty="0" err="1" smtClean="0">
                <a:latin typeface="Fjalla One" charset="0"/>
                <a:ea typeface="Fjalla One" charset="0"/>
                <a:cs typeface="Fjalla One" charset="0"/>
              </a:rPr>
              <a:t>databreach</a:t>
            </a:r>
            <a:r>
              <a:rPr lang="fr-FR" sz="12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1200" dirty="0" smtClean="0">
                <a:latin typeface="Fjalla One" charset="0"/>
                <a:ea typeface="Fjalla One" charset="0"/>
                <a:cs typeface="Fjalla One" charset="0"/>
              </a:rPr>
              <a:t> a </a:t>
            </a:r>
            <a:r>
              <a:rPr lang="fr-FR" sz="1200" b="1" dirty="0" err="1" smtClean="0">
                <a:latin typeface="Fjalla One" charset="0"/>
                <a:ea typeface="Fjalla One" charset="0"/>
                <a:cs typeface="Fjalla One" charset="0"/>
              </a:rPr>
              <a:t>security</a:t>
            </a:r>
            <a:r>
              <a:rPr lang="fr-FR" sz="1200" b="1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b="1" dirty="0" err="1" smtClean="0">
                <a:latin typeface="Fjalla One" charset="0"/>
                <a:ea typeface="Fjalla One" charset="0"/>
                <a:cs typeface="Fjalla One" charset="0"/>
              </a:rPr>
              <a:t>failure</a:t>
            </a:r>
            <a:r>
              <a:rPr lang="fr-FR" sz="1200" dirty="0" smtClean="0">
                <a:latin typeface="Fjalla One" charset="0"/>
                <a:ea typeface="Fjalla One" charset="0"/>
                <a:cs typeface="Fjalla One" charset="0"/>
              </a:rPr>
              <a:t>, </a:t>
            </a:r>
            <a:r>
              <a:rPr lang="fr-FR" sz="1200" dirty="0" err="1" smtClean="0">
                <a:latin typeface="Fjalla One" charset="0"/>
                <a:ea typeface="Fjalla One" charset="0"/>
                <a:cs typeface="Fjalla One" charset="0"/>
              </a:rPr>
              <a:t>which</a:t>
            </a:r>
            <a:r>
              <a:rPr lang="fr-FR" sz="12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120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baseline="0" dirty="0" err="1" smtClean="0">
                <a:latin typeface="Fjalla One" charset="0"/>
                <a:ea typeface="Fjalla One" charset="0"/>
                <a:cs typeface="Fjalla One" charset="0"/>
              </a:rPr>
              <a:t>identified</a:t>
            </a:r>
            <a:r>
              <a:rPr lang="fr-FR" sz="1200" baseline="0" dirty="0" smtClean="0">
                <a:latin typeface="Fjalla One" charset="0"/>
                <a:ea typeface="Fjalla One" charset="0"/>
                <a:cs typeface="Fjalla One" charset="0"/>
              </a:rPr>
              <a:t> as an </a:t>
            </a:r>
            <a:r>
              <a:rPr lang="fr-FR" sz="1200" b="1" baseline="0" dirty="0" smtClean="0">
                <a:latin typeface="Fjalla One" charset="0"/>
                <a:ea typeface="Fjalla One" charset="0"/>
                <a:cs typeface="Fjalla One" charset="0"/>
              </a:rPr>
              <a:t>information </a:t>
            </a:r>
            <a:r>
              <a:rPr lang="fr-FR" sz="1200" b="1" baseline="0" dirty="0" err="1" smtClean="0">
                <a:latin typeface="Fjalla One" charset="0"/>
                <a:ea typeface="Fjalla One" charset="0"/>
                <a:cs typeface="Fjalla One" charset="0"/>
              </a:rPr>
              <a:t>leak</a:t>
            </a:r>
            <a:r>
              <a:rPr lang="fr-FR" sz="1200" b="1" baseline="0" dirty="0" smtClean="0">
                <a:latin typeface="Fjalla One" charset="0"/>
                <a:ea typeface="Fjalla One" charset="0"/>
                <a:cs typeface="Fjalla One" charset="0"/>
              </a:rPr>
              <a:t>.</a:t>
            </a:r>
            <a:endParaRPr lang="fr-FR" sz="1200" b="0" baseline="0" dirty="0" smtClean="0"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It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a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strong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source of </a:t>
            </a:r>
            <a:r>
              <a:rPr lang="fr-FR" sz="1200" b="1" baseline="0" dirty="0" err="1" smtClean="0">
                <a:latin typeface="Fjalla One" charset="0"/>
                <a:ea typeface="Fjalla One" charset="0"/>
                <a:cs typeface="Fjalla One" charset="0"/>
              </a:rPr>
              <a:t>embarrasment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for to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organization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that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responsible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.</a:t>
            </a:r>
          </a:p>
          <a:p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It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generates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strong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b="1" baseline="0" dirty="0" smtClean="0">
                <a:latin typeface="Fjalla One" charset="0"/>
                <a:ea typeface="Fjalla One" charset="0"/>
                <a:cs typeface="Fjalla One" charset="0"/>
              </a:rPr>
              <a:t>trust issues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within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the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organization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ecosystem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 (clients,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partners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, </a:t>
            </a:r>
            <a:r>
              <a:rPr lang="fr-FR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competitors</a:t>
            </a:r>
            <a:r>
              <a:rPr lang="fr-FR" sz="1200" b="0" baseline="0" dirty="0" smtClean="0">
                <a:latin typeface="Fjalla One" charset="0"/>
                <a:ea typeface="Fjalla One" charset="0"/>
                <a:cs typeface="Fjalla One" charset="0"/>
              </a:rPr>
              <a:t>, </a:t>
            </a:r>
            <a:r>
              <a:rPr lang="mr-IN" sz="1200" b="0" baseline="0" dirty="0" smtClean="0">
                <a:latin typeface="Fjalla One" charset="0"/>
                <a:ea typeface="Fjalla One" charset="0"/>
                <a:cs typeface="Fjalla One" charset="0"/>
              </a:rPr>
              <a:t>…</a:t>
            </a:r>
            <a:r>
              <a:rPr lang="fr-CH" sz="1200" b="0" baseline="0" dirty="0" smtClean="0">
                <a:latin typeface="Fjalla One" charset="0"/>
                <a:ea typeface="Fjalla One" charset="0"/>
                <a:cs typeface="Fjalla One" charset="0"/>
              </a:rPr>
              <a:t>).</a:t>
            </a:r>
          </a:p>
          <a:p>
            <a:r>
              <a:rPr lang="fr-CH" sz="1200" b="1" baseline="0" dirty="0" err="1" smtClean="0">
                <a:latin typeface="Fjalla One" charset="0"/>
                <a:ea typeface="Fjalla One" charset="0"/>
                <a:cs typeface="Fjalla One" charset="0"/>
              </a:rPr>
              <a:t>Consequences</a:t>
            </a:r>
            <a:r>
              <a:rPr lang="fr-CH" sz="1200" b="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can</a:t>
            </a:r>
            <a:r>
              <a:rPr lang="fr-CH" sz="1200" b="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be</a:t>
            </a:r>
            <a:r>
              <a:rPr lang="fr-CH" sz="1200" b="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huge</a:t>
            </a:r>
            <a:r>
              <a:rPr lang="fr-CH" sz="1200" b="0" baseline="0" dirty="0" smtClean="0">
                <a:latin typeface="Fjalla One" charset="0"/>
                <a:ea typeface="Fjalla One" charset="0"/>
                <a:cs typeface="Fjalla One" charset="0"/>
              </a:rPr>
              <a:t>, at multiple </a:t>
            </a:r>
            <a:r>
              <a:rPr lang="fr-CH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levels</a:t>
            </a:r>
            <a:r>
              <a:rPr lang="fr-CH" sz="1200" b="0" baseline="0" dirty="0" smtClean="0">
                <a:latin typeface="Fjalla One" charset="0"/>
                <a:ea typeface="Fjalla One" charset="0"/>
                <a:cs typeface="Fjalla One" charset="0"/>
              </a:rPr>
              <a:t> (</a:t>
            </a:r>
            <a:r>
              <a:rPr lang="fr-CH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from</a:t>
            </a:r>
            <a:r>
              <a:rPr lang="fr-CH" sz="1200" b="0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legal</a:t>
            </a:r>
            <a:r>
              <a:rPr lang="fr-CH" sz="1200" b="0" baseline="0" dirty="0" smtClean="0">
                <a:latin typeface="Fjalla One" charset="0"/>
                <a:ea typeface="Fjalla One" charset="0"/>
                <a:cs typeface="Fjalla One" charset="0"/>
              </a:rPr>
              <a:t> to </a:t>
            </a:r>
            <a:r>
              <a:rPr lang="fr-CH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economical</a:t>
            </a:r>
            <a:r>
              <a:rPr lang="fr-CH" sz="1200" b="0" baseline="0" dirty="0" smtClean="0">
                <a:latin typeface="Fjalla One" charset="0"/>
                <a:ea typeface="Fjalla One" charset="0"/>
                <a:cs typeface="Fjalla One" charset="0"/>
              </a:rPr>
              <a:t> and </a:t>
            </a:r>
            <a:r>
              <a:rPr lang="fr-CH" sz="1200" b="0" baseline="0" dirty="0" err="1" smtClean="0">
                <a:latin typeface="Fjalla One" charset="0"/>
                <a:ea typeface="Fjalla One" charset="0"/>
                <a:cs typeface="Fjalla One" charset="0"/>
              </a:rPr>
              <a:t>communicationnal</a:t>
            </a:r>
            <a:r>
              <a:rPr lang="fr-CH" sz="1200" b="0" baseline="0" dirty="0" smtClean="0">
                <a:latin typeface="Fjalla One" charset="0"/>
                <a:ea typeface="Fjalla One" charset="0"/>
                <a:cs typeface="Fjalla One" charset="0"/>
              </a:rPr>
              <a:t>).</a:t>
            </a:r>
            <a:endParaRPr lang="fr-FR" sz="1000" b="1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85559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000" b="1" dirty="0" smtClean="0">
                <a:latin typeface="Fjalla One" charset="0"/>
                <a:ea typeface="Fjalla One" charset="0"/>
                <a:cs typeface="Fjalla One" charset="0"/>
              </a:rPr>
              <a:t>Impact</a:t>
            </a:r>
            <a:r>
              <a:rPr lang="fr-FR" sz="1000" b="1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baseline="0" dirty="0" err="1" smtClean="0">
                <a:latin typeface="Fjalla One" charset="0"/>
                <a:ea typeface="Fjalla One" charset="0"/>
                <a:cs typeface="Fjalla One" charset="0"/>
              </a:rPr>
              <a:t>can</a:t>
            </a:r>
            <a:r>
              <a:rPr lang="fr-FR" sz="1000" b="1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baseline="0" dirty="0" err="1" smtClean="0">
                <a:latin typeface="Fjalla One" charset="0"/>
                <a:ea typeface="Fjalla One" charset="0"/>
                <a:cs typeface="Fjalla One" charset="0"/>
              </a:rPr>
              <a:t>be</a:t>
            </a:r>
            <a:r>
              <a:rPr lang="fr-FR" sz="1000" b="1" baseline="0" dirty="0" smtClean="0">
                <a:latin typeface="Fjalla One" charset="0"/>
                <a:ea typeface="Fjalla One" charset="0"/>
                <a:cs typeface="Fjalla One" charset="0"/>
              </a:rPr>
              <a:t> massive. You </a:t>
            </a:r>
            <a:r>
              <a:rPr lang="fr-FR" sz="1000" b="1" baseline="0" dirty="0" err="1" smtClean="0">
                <a:latin typeface="Fjalla One" charset="0"/>
                <a:ea typeface="Fjalla One" charset="0"/>
                <a:cs typeface="Fjalla One" charset="0"/>
              </a:rPr>
              <a:t>better</a:t>
            </a:r>
            <a:r>
              <a:rPr lang="fr-FR" sz="1000" b="1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baseline="0" dirty="0" err="1" smtClean="0">
                <a:latin typeface="Fjalla One" charset="0"/>
                <a:ea typeface="Fjalla One" charset="0"/>
                <a:cs typeface="Fjalla One" charset="0"/>
              </a:rPr>
              <a:t>be</a:t>
            </a:r>
            <a:r>
              <a:rPr lang="fr-FR" sz="1000" b="1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baseline="0" dirty="0" err="1" smtClean="0">
                <a:latin typeface="Fjalla One" charset="0"/>
                <a:ea typeface="Fjalla One" charset="0"/>
                <a:cs typeface="Fjalla One" charset="0"/>
              </a:rPr>
              <a:t>ready</a:t>
            </a:r>
            <a:r>
              <a:rPr lang="fr-FR" sz="1000" b="1" baseline="0" dirty="0" smtClean="0">
                <a:latin typeface="Fjalla One" charset="0"/>
                <a:ea typeface="Fjalla One" charset="0"/>
                <a:cs typeface="Fjalla One" charset="0"/>
              </a:rPr>
              <a:t>.</a:t>
            </a:r>
          </a:p>
          <a:p>
            <a:r>
              <a:rPr lang="fr-FR" sz="1000" b="1" baseline="0" dirty="0" smtClean="0">
                <a:latin typeface="Fjalla One" charset="0"/>
                <a:ea typeface="Fjalla One" charset="0"/>
                <a:cs typeface="Fjalla One" charset="0"/>
              </a:rPr>
              <a:t>Impact </a:t>
            </a:r>
            <a:r>
              <a:rPr lang="fr-FR" sz="1000" b="1" baseline="0" dirty="0" err="1" smtClean="0">
                <a:latin typeface="Fjalla One" charset="0"/>
                <a:ea typeface="Fjalla One" charset="0"/>
                <a:cs typeface="Fjalla One" charset="0"/>
              </a:rPr>
              <a:t>will</a:t>
            </a:r>
            <a:r>
              <a:rPr lang="fr-FR" sz="1000" b="1" baseline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baseline="0" dirty="0" err="1" smtClean="0">
                <a:latin typeface="Fjalla One" charset="0"/>
                <a:ea typeface="Fjalla One" charset="0"/>
                <a:cs typeface="Fjalla One" charset="0"/>
              </a:rPr>
              <a:t>depend</a:t>
            </a:r>
            <a:r>
              <a:rPr lang="fr-FR" sz="1000" b="1" baseline="0" dirty="0" smtClean="0">
                <a:latin typeface="Fjalla One" charset="0"/>
                <a:ea typeface="Fjalla One" charset="0"/>
                <a:cs typeface="Fjalla One" charset="0"/>
              </a:rPr>
              <a:t> on nature of  the </a:t>
            </a:r>
            <a:r>
              <a:rPr lang="fr-FR" sz="1000" b="1" baseline="0" dirty="0" err="1" smtClean="0">
                <a:latin typeface="Fjalla One" charset="0"/>
                <a:ea typeface="Fjalla One" charset="0"/>
                <a:cs typeface="Fjalla One" charset="0"/>
              </a:rPr>
              <a:t>breach</a:t>
            </a:r>
            <a:r>
              <a:rPr lang="fr-FR" sz="1000" b="1" baseline="0" dirty="0" smtClean="0">
                <a:latin typeface="Fjalla One" charset="0"/>
                <a:ea typeface="Fjalla One" charset="0"/>
                <a:cs typeface="Fjalla One" charset="0"/>
              </a:rPr>
              <a:t>.</a:t>
            </a:r>
          </a:p>
          <a:p>
            <a:endParaRPr lang="fr-FR" sz="1000" b="0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19581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Reporter </a:t>
            </a:r>
            <a:r>
              <a:rPr lang="fr-FR" dirty="0" err="1" smtClean="0"/>
              <a:t>wants</a:t>
            </a:r>
            <a:r>
              <a:rPr lang="fr-FR" dirty="0" smtClean="0"/>
              <a:t> </a:t>
            </a:r>
            <a:r>
              <a:rPr lang="fr-FR" dirty="0" err="1" smtClean="0"/>
              <a:t>some</a:t>
            </a:r>
            <a:r>
              <a:rPr lang="fr-FR" smtClean="0"/>
              <a:t> information!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37914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reporter for the National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Journal, and have a few questions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regarding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recent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hacking claim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involving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Thank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contacting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 as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soon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possible.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41724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Do not </a:t>
            </a:r>
            <a:r>
              <a:rPr lang="fr-FR" dirty="0" err="1" smtClean="0"/>
              <a:t>forget</a:t>
            </a:r>
            <a:r>
              <a:rPr lang="fr-FR" dirty="0" smtClean="0"/>
              <a:t> to check </a:t>
            </a: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screen</a:t>
            </a:r>
            <a:r>
              <a:rPr lang="fr-FR" dirty="0" smtClean="0"/>
              <a:t>,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specific</a:t>
            </a:r>
            <a:r>
              <a:rPr lang="fr-FR" dirty="0" smtClean="0"/>
              <a:t> </a:t>
            </a:r>
            <a:r>
              <a:rPr lang="fr-FR" dirty="0" err="1" smtClean="0"/>
              <a:t>details</a:t>
            </a:r>
            <a:r>
              <a:rPr lang="fr-FR" dirty="0" smtClean="0"/>
              <a:t> </a:t>
            </a:r>
            <a:r>
              <a:rPr lang="fr-FR" dirty="0" err="1" smtClean="0"/>
              <a:t>might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displayed</a:t>
            </a:r>
            <a:r>
              <a:rPr lang="fr-FR" dirty="0" smtClean="0"/>
              <a:t>.</a:t>
            </a:r>
          </a:p>
          <a:p>
            <a:r>
              <a:rPr lang="fr-FR" dirty="0" err="1" smtClean="0"/>
              <a:t>Next</a:t>
            </a:r>
            <a:r>
              <a:rPr lang="fr-FR" dirty="0" smtClean="0"/>
              <a:t> slide has a </a:t>
            </a:r>
            <a:r>
              <a:rPr lang="fr-FR" dirty="0" err="1" smtClean="0"/>
              <a:t>timer</a:t>
            </a:r>
            <a:r>
              <a:rPr lang="mr-IN" dirty="0" smtClean="0"/>
              <a:t>…</a:t>
            </a:r>
            <a:r>
              <a:rPr lang="fr-CH" dirty="0" smtClean="0"/>
              <a:t> </a:t>
            </a:r>
            <a:r>
              <a:rPr lang="fr-CH" dirty="0" err="1" smtClean="0"/>
              <a:t>Players</a:t>
            </a:r>
            <a:r>
              <a:rPr lang="fr-CH" dirty="0" smtClean="0"/>
              <a:t> </a:t>
            </a:r>
            <a:r>
              <a:rPr lang="fr-CH" dirty="0" err="1" smtClean="0"/>
              <a:t>will</a:t>
            </a:r>
            <a:r>
              <a:rPr lang="fr-CH" dirty="0" smtClean="0"/>
              <a:t> </a:t>
            </a:r>
            <a:r>
              <a:rPr lang="fr-CH" dirty="0" err="1" smtClean="0"/>
              <a:t>only</a:t>
            </a:r>
            <a:r>
              <a:rPr lang="fr-CH" dirty="0" smtClean="0"/>
              <a:t> </a:t>
            </a:r>
            <a:r>
              <a:rPr lang="fr-CH" dirty="0" err="1" smtClean="0"/>
              <a:t>get</a:t>
            </a:r>
            <a:r>
              <a:rPr lang="fr-CH" dirty="0" smtClean="0"/>
              <a:t> one minute!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H" baseline="0" dirty="0" smtClean="0"/>
              <a:t>It </a:t>
            </a:r>
            <a:r>
              <a:rPr lang="fr-CH" baseline="0" dirty="0" err="1" smtClean="0"/>
              <a:t>seems</a:t>
            </a:r>
            <a:r>
              <a:rPr lang="fr-CH" baseline="0" dirty="0" smtClean="0"/>
              <a:t> </a:t>
            </a:r>
            <a:r>
              <a:rPr lang="fr-CH" baseline="0" dirty="0" err="1" smtClean="0"/>
              <a:t>that</a:t>
            </a:r>
            <a:r>
              <a:rPr lang="fr-CH" baseline="0" dirty="0" smtClean="0"/>
              <a:t> </a:t>
            </a:r>
            <a:r>
              <a:rPr lang="fr-CH" baseline="0" dirty="0" err="1" smtClean="0"/>
              <a:t>ToyCo</a:t>
            </a:r>
            <a:r>
              <a:rPr lang="fr-CH" baseline="0" dirty="0" smtClean="0"/>
              <a:t> </a:t>
            </a:r>
            <a:r>
              <a:rPr lang="fr-CH" baseline="0" dirty="0" err="1" smtClean="0"/>
              <a:t>is</a:t>
            </a:r>
            <a:r>
              <a:rPr lang="fr-CH" baseline="0" dirty="0" smtClean="0"/>
              <a:t> not at all </a:t>
            </a:r>
            <a:r>
              <a:rPr lang="fr-CH" baseline="0" dirty="0" err="1" smtClean="0"/>
              <a:t>complient</a:t>
            </a:r>
            <a:r>
              <a:rPr lang="fr-CH" baseline="0" dirty="0" smtClean="0"/>
              <a:t> </a:t>
            </a:r>
            <a:r>
              <a:rPr lang="fr-CH" baseline="0" dirty="0" err="1" smtClean="0"/>
              <a:t>with</a:t>
            </a:r>
            <a:r>
              <a:rPr lang="fr-CH" baseline="0" dirty="0" smtClean="0"/>
              <a:t> GDPR obligations</a:t>
            </a:r>
            <a:r>
              <a:rPr lang="mr-IN" baseline="0" dirty="0" smtClean="0"/>
              <a:t>…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20472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Players</a:t>
            </a:r>
            <a:r>
              <a:rPr lang="fr-FR" dirty="0" smtClean="0"/>
              <a:t> </a:t>
            </a:r>
            <a:r>
              <a:rPr lang="fr-FR" dirty="0" err="1" smtClean="0"/>
              <a:t>should</a:t>
            </a:r>
            <a:r>
              <a:rPr lang="fr-FR" dirty="0" smtClean="0"/>
              <a:t> not </a:t>
            </a:r>
            <a:r>
              <a:rPr lang="fr-FR" dirty="0" err="1" smtClean="0"/>
              <a:t>forget</a:t>
            </a:r>
            <a:r>
              <a:rPr lang="fr-FR" dirty="0" smtClean="0"/>
              <a:t> to check </a:t>
            </a:r>
            <a:r>
              <a:rPr lang="fr-FR" dirty="0" err="1" smtClean="0"/>
              <a:t>their</a:t>
            </a:r>
            <a:r>
              <a:rPr lang="fr-FR" dirty="0" smtClean="0"/>
              <a:t> </a:t>
            </a:r>
            <a:r>
              <a:rPr lang="fr-FR" dirty="0" err="1" smtClean="0"/>
              <a:t>screens</a:t>
            </a:r>
            <a:r>
              <a:rPr lang="fr-FR" dirty="0" smtClean="0"/>
              <a:t>,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specific</a:t>
            </a:r>
            <a:r>
              <a:rPr lang="fr-FR" dirty="0" smtClean="0"/>
              <a:t> </a:t>
            </a:r>
            <a:r>
              <a:rPr lang="fr-FR" dirty="0" err="1" smtClean="0"/>
              <a:t>details</a:t>
            </a:r>
            <a:r>
              <a:rPr lang="fr-FR" dirty="0" smtClean="0"/>
              <a:t> </a:t>
            </a:r>
            <a:r>
              <a:rPr lang="fr-FR" dirty="0" err="1" smtClean="0"/>
              <a:t>might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displayed</a:t>
            </a:r>
            <a:r>
              <a:rPr lang="fr-FR" dirty="0" smtClean="0"/>
              <a:t>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88910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would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do?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3147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Small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welcome</a:t>
            </a:r>
            <a:r>
              <a:rPr lang="fr-FR" baseline="0" dirty="0" smtClean="0"/>
              <a:t> speech.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66757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Seems</a:t>
            </a:r>
            <a:r>
              <a:rPr lang="fr-FR" dirty="0" smtClean="0"/>
              <a:t> </a:t>
            </a:r>
            <a:r>
              <a:rPr lang="fr-FR" dirty="0" err="1" smtClean="0"/>
              <a:t>your</a:t>
            </a:r>
            <a:r>
              <a:rPr lang="fr-FR" dirty="0" smtClean="0"/>
              <a:t> CEO </a:t>
            </a:r>
            <a:r>
              <a:rPr lang="fr-FR" dirty="0" err="1" smtClean="0"/>
              <a:t>is</a:t>
            </a:r>
            <a:r>
              <a:rPr lang="fr-FR" dirty="0" smtClean="0"/>
              <a:t> on the radio!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10191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categorically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confirm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been NO, I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repeat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NO data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breach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a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traditional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company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for over 80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years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primary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concern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has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always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been, the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safety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privacy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customers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so-called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news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another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a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criminal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hacker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become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famous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spread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fear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collusion of the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FAKE NEWS.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44213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</a:t>
            </a:r>
            <a:r>
              <a:rPr lang="fr-FR" dirty="0" err="1" smtClean="0"/>
              <a:t>breaking</a:t>
            </a:r>
            <a:r>
              <a:rPr lang="fr-FR" baseline="0" dirty="0" smtClean="0"/>
              <a:t> news </a:t>
            </a:r>
            <a:r>
              <a:rPr lang="fr-FR" baseline="0" dirty="0" err="1" smtClean="0"/>
              <a:t>just</a:t>
            </a:r>
            <a:r>
              <a:rPr lang="fr-FR" baseline="0" dirty="0" smtClean="0"/>
              <a:t> in!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55181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000" b="0" dirty="0" smtClean="0">
                <a:latin typeface="Fjalla One" charset="0"/>
                <a:ea typeface="Fjalla One" charset="0"/>
                <a:cs typeface="Fjalla One" charset="0"/>
              </a:rPr>
              <a:t>Key </a:t>
            </a:r>
            <a:r>
              <a:rPr lang="fr-FR" sz="1000" b="0" dirty="0" err="1" smtClean="0">
                <a:latin typeface="Fjalla One" charset="0"/>
                <a:ea typeface="Fjalla One" charset="0"/>
                <a:cs typeface="Fjalla One" charset="0"/>
              </a:rPr>
              <a:t>word</a:t>
            </a:r>
            <a:r>
              <a:rPr lang="fr-FR" sz="1000" b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1000" b="1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dirty="0" err="1" smtClean="0">
                <a:latin typeface="Fjalla One" charset="0"/>
                <a:ea typeface="Fjalla One" charset="0"/>
                <a:cs typeface="Fjalla One" charset="0"/>
              </a:rPr>
              <a:t>behavioral</a:t>
            </a:r>
            <a:r>
              <a:rPr lang="fr-FR" sz="1000" b="1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dirty="0" err="1" smtClean="0">
                <a:latin typeface="Fjalla One" charset="0"/>
                <a:ea typeface="Fjalla One" charset="0"/>
                <a:cs typeface="Fjalla One" charset="0"/>
              </a:rPr>
              <a:t>irrationnality</a:t>
            </a:r>
            <a:endParaRPr lang="fr-FR" sz="1000" b="1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5286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smtClean="0"/>
              <a:t>How</a:t>
            </a:r>
            <a:r>
              <a:rPr lang="fr-CH" baseline="0" dirty="0" smtClean="0"/>
              <a:t> </a:t>
            </a:r>
            <a:r>
              <a:rPr lang="fr-CH" baseline="0" dirty="0" err="1" smtClean="0"/>
              <a:t>should</a:t>
            </a:r>
            <a:r>
              <a:rPr lang="fr-CH" baseline="0" dirty="0" smtClean="0"/>
              <a:t> </a:t>
            </a:r>
            <a:r>
              <a:rPr lang="fr-CH" baseline="0" dirty="0" err="1" smtClean="0"/>
              <a:t>that</a:t>
            </a:r>
            <a:r>
              <a:rPr lang="fr-CH" baseline="0" dirty="0" smtClean="0"/>
              <a:t> </a:t>
            </a:r>
            <a:r>
              <a:rPr lang="fr-CH" baseline="0" dirty="0" err="1" smtClean="0"/>
              <a:t>crisis</a:t>
            </a:r>
            <a:r>
              <a:rPr lang="fr-CH" baseline="0" dirty="0" smtClean="0"/>
              <a:t> </a:t>
            </a:r>
            <a:r>
              <a:rPr lang="fr-CH" baseline="0" dirty="0" err="1" smtClean="0"/>
              <a:t>be</a:t>
            </a:r>
            <a:r>
              <a:rPr lang="fr-CH" baseline="0" dirty="0" smtClean="0"/>
              <a:t> </a:t>
            </a:r>
            <a:r>
              <a:rPr lang="fr-CH" baseline="0" dirty="0" err="1" smtClean="0"/>
              <a:t>managed</a:t>
            </a:r>
            <a:r>
              <a:rPr lang="fr-CH" baseline="0" dirty="0" smtClean="0"/>
              <a:t> </a:t>
            </a:r>
            <a:r>
              <a:rPr lang="fr-CH" baseline="0" dirty="0" err="1" smtClean="0"/>
              <a:t>from</a:t>
            </a:r>
            <a:r>
              <a:rPr lang="fr-CH" baseline="0" dirty="0" smtClean="0"/>
              <a:t> </a:t>
            </a:r>
            <a:r>
              <a:rPr lang="fr-CH" baseline="0" dirty="0" err="1" smtClean="0"/>
              <a:t>now</a:t>
            </a:r>
            <a:r>
              <a:rPr lang="fr-CH" baseline="0" dirty="0" smtClean="0"/>
              <a:t> on?</a:t>
            </a:r>
          </a:p>
          <a:p>
            <a:r>
              <a:rPr lang="fr-CH" baseline="0" dirty="0" smtClean="0"/>
              <a:t>It </a:t>
            </a:r>
            <a:r>
              <a:rPr lang="fr-CH" baseline="0" dirty="0" err="1" smtClean="0"/>
              <a:t>really</a:t>
            </a:r>
            <a:r>
              <a:rPr lang="fr-CH" baseline="0" dirty="0" smtClean="0"/>
              <a:t> </a:t>
            </a:r>
            <a:r>
              <a:rPr lang="fr-CH" baseline="0" dirty="0" err="1" smtClean="0"/>
              <a:t>seems</a:t>
            </a:r>
            <a:r>
              <a:rPr lang="fr-CH" baseline="0" dirty="0" smtClean="0"/>
              <a:t> </a:t>
            </a:r>
            <a:r>
              <a:rPr lang="fr-CH" baseline="0" dirty="0" err="1" smtClean="0"/>
              <a:t>that</a:t>
            </a:r>
            <a:r>
              <a:rPr lang="fr-CH" baseline="0" dirty="0" smtClean="0"/>
              <a:t> </a:t>
            </a:r>
            <a:r>
              <a:rPr lang="fr-CH" baseline="0" dirty="0" err="1" smtClean="0"/>
              <a:t>ToyCo</a:t>
            </a:r>
            <a:r>
              <a:rPr lang="fr-CH" baseline="0" dirty="0" smtClean="0"/>
              <a:t> </a:t>
            </a:r>
            <a:r>
              <a:rPr lang="fr-CH" baseline="0" dirty="0" err="1" smtClean="0"/>
              <a:t>is</a:t>
            </a:r>
            <a:r>
              <a:rPr lang="fr-CH" baseline="0" dirty="0" smtClean="0"/>
              <a:t> not at all </a:t>
            </a:r>
            <a:r>
              <a:rPr lang="fr-CH" baseline="0" dirty="0" err="1" smtClean="0"/>
              <a:t>complient</a:t>
            </a:r>
            <a:r>
              <a:rPr lang="fr-CH" baseline="0" dirty="0" smtClean="0"/>
              <a:t> </a:t>
            </a:r>
            <a:r>
              <a:rPr lang="fr-CH" baseline="0" dirty="0" err="1" smtClean="0"/>
              <a:t>with</a:t>
            </a:r>
            <a:r>
              <a:rPr lang="fr-CH" baseline="0" dirty="0" smtClean="0"/>
              <a:t> GDPR obligations</a:t>
            </a:r>
            <a:r>
              <a:rPr lang="mr-IN" baseline="0" dirty="0" smtClean="0"/>
              <a:t>…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61020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Players</a:t>
            </a:r>
            <a:r>
              <a:rPr lang="fr-FR" dirty="0" smtClean="0"/>
              <a:t> </a:t>
            </a:r>
            <a:r>
              <a:rPr lang="fr-FR" dirty="0" err="1" smtClean="0"/>
              <a:t>should</a:t>
            </a:r>
            <a:r>
              <a:rPr lang="fr-FR" dirty="0" smtClean="0"/>
              <a:t> not </a:t>
            </a:r>
            <a:r>
              <a:rPr lang="fr-FR" dirty="0" err="1" smtClean="0"/>
              <a:t>forget</a:t>
            </a:r>
            <a:r>
              <a:rPr lang="fr-FR" dirty="0" smtClean="0"/>
              <a:t> to check </a:t>
            </a:r>
            <a:r>
              <a:rPr lang="fr-FR" dirty="0" err="1" smtClean="0"/>
              <a:t>their</a:t>
            </a:r>
            <a:r>
              <a:rPr lang="fr-FR" dirty="0" smtClean="0"/>
              <a:t> </a:t>
            </a:r>
            <a:r>
              <a:rPr lang="fr-FR" dirty="0" err="1" smtClean="0"/>
              <a:t>screens</a:t>
            </a:r>
            <a:r>
              <a:rPr lang="fr-FR" dirty="0" smtClean="0"/>
              <a:t>,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specific</a:t>
            </a:r>
            <a:r>
              <a:rPr lang="fr-FR" dirty="0" smtClean="0"/>
              <a:t> </a:t>
            </a:r>
            <a:r>
              <a:rPr lang="fr-FR" dirty="0" err="1" smtClean="0"/>
              <a:t>details</a:t>
            </a:r>
            <a:r>
              <a:rPr lang="fr-FR" dirty="0" smtClean="0"/>
              <a:t> </a:t>
            </a:r>
            <a:r>
              <a:rPr lang="fr-FR" dirty="0" err="1" smtClean="0"/>
              <a:t>might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displayed</a:t>
            </a:r>
            <a:r>
              <a:rPr lang="fr-FR" dirty="0" smtClean="0"/>
              <a:t>. There </a:t>
            </a:r>
            <a:r>
              <a:rPr lang="fr-FR" dirty="0" err="1" smtClean="0"/>
              <a:t>is</a:t>
            </a:r>
            <a:r>
              <a:rPr lang="fr-FR" dirty="0" smtClean="0"/>
              <a:t> a real option </a:t>
            </a:r>
            <a:r>
              <a:rPr lang="fr-FR" dirty="0" err="1" smtClean="0"/>
              <a:t>here</a:t>
            </a:r>
            <a:r>
              <a:rPr lang="fr-FR" dirty="0" smtClean="0"/>
              <a:t> for </a:t>
            </a:r>
            <a:r>
              <a:rPr lang="fr-FR" dirty="0" err="1" smtClean="0"/>
              <a:t>role</a:t>
            </a:r>
            <a:r>
              <a:rPr lang="fr-FR" dirty="0" smtClean="0"/>
              <a:t> </a:t>
            </a:r>
            <a:r>
              <a:rPr lang="fr-FR" dirty="0" err="1" smtClean="0"/>
              <a:t>playing</a:t>
            </a:r>
            <a:r>
              <a:rPr lang="fr-FR" dirty="0" smtClean="0"/>
              <a:t>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00680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would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do?</a:t>
            </a:r>
          </a:p>
          <a:p>
            <a:r>
              <a:rPr lang="fr-FR" baseline="0" dirty="0" err="1" smtClean="0"/>
              <a:t>Should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seek</a:t>
            </a:r>
            <a:r>
              <a:rPr lang="fr-FR" baseline="0" dirty="0" smtClean="0"/>
              <a:t> </a:t>
            </a:r>
            <a:r>
              <a:rPr lang="fr-FR" baseline="0" dirty="0" err="1" smtClean="0"/>
              <a:t>external</a:t>
            </a:r>
            <a:r>
              <a:rPr lang="fr-FR" baseline="0" dirty="0" smtClean="0"/>
              <a:t> help?</a:t>
            </a:r>
          </a:p>
          <a:p>
            <a:r>
              <a:rPr lang="fr-FR" baseline="0" dirty="0" err="1" smtClean="0"/>
              <a:t>What</a:t>
            </a:r>
            <a:r>
              <a:rPr lang="fr-FR" baseline="0" dirty="0" smtClean="0"/>
              <a:t> are the </a:t>
            </a:r>
            <a:r>
              <a:rPr lang="fr-FR" baseline="0" dirty="0" err="1" smtClean="0"/>
              <a:t>risks</a:t>
            </a:r>
            <a:r>
              <a:rPr lang="fr-FR" baseline="0" dirty="0" smtClean="0"/>
              <a:t>?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46757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</a:t>
            </a:r>
            <a:r>
              <a:rPr lang="fr-FR" dirty="0" err="1" smtClean="0"/>
              <a:t>breaking</a:t>
            </a:r>
            <a:r>
              <a:rPr lang="fr-FR" baseline="0" dirty="0" smtClean="0"/>
              <a:t> news </a:t>
            </a:r>
            <a:r>
              <a:rPr lang="fr-FR" baseline="0" dirty="0" err="1" smtClean="0"/>
              <a:t>just</a:t>
            </a:r>
            <a:r>
              <a:rPr lang="fr-FR" baseline="0" dirty="0" smtClean="0"/>
              <a:t> in!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735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000" b="0" dirty="0" smtClean="0">
                <a:latin typeface="Fjalla One" charset="0"/>
                <a:ea typeface="Fjalla One" charset="0"/>
                <a:cs typeface="Fjalla One" charset="0"/>
              </a:rPr>
              <a:t>Key </a:t>
            </a:r>
            <a:r>
              <a:rPr lang="fr-FR" sz="1000" b="0" dirty="0" err="1" smtClean="0">
                <a:latin typeface="Fjalla One" charset="0"/>
                <a:ea typeface="Fjalla One" charset="0"/>
                <a:cs typeface="Fjalla One" charset="0"/>
              </a:rPr>
              <a:t>word</a:t>
            </a:r>
            <a:r>
              <a:rPr lang="fr-FR" sz="1000" b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1000" b="1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dirty="0" err="1" smtClean="0">
                <a:latin typeface="Fjalla One" charset="0"/>
                <a:ea typeface="Fjalla One" charset="0"/>
                <a:cs typeface="Fjalla One" charset="0"/>
              </a:rPr>
              <a:t>behavioral</a:t>
            </a:r>
            <a:r>
              <a:rPr lang="fr-FR" sz="1000" b="1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dirty="0" err="1" smtClean="0">
                <a:latin typeface="Fjalla One" charset="0"/>
                <a:ea typeface="Fjalla One" charset="0"/>
                <a:cs typeface="Fjalla One" charset="0"/>
              </a:rPr>
              <a:t>irrationnality</a:t>
            </a:r>
            <a:endParaRPr lang="fr-FR" sz="1000" b="1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81554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Diffusion of false or </a:t>
            </a:r>
            <a:r>
              <a:rPr lang="fr-FR" dirty="0" err="1" smtClean="0"/>
              <a:t>misleading</a:t>
            </a:r>
            <a:r>
              <a:rPr lang="fr-FR" dirty="0" smtClean="0"/>
              <a:t> informations </a:t>
            </a:r>
            <a:r>
              <a:rPr lang="fr-FR" dirty="0" err="1" smtClean="0"/>
              <a:t>can</a:t>
            </a:r>
            <a:r>
              <a:rPr lang="fr-FR" dirty="0" smtClean="0"/>
              <a:t> and </a:t>
            </a:r>
            <a:r>
              <a:rPr lang="fr-FR" dirty="0" err="1" smtClean="0"/>
              <a:t>most</a:t>
            </a:r>
            <a:r>
              <a:rPr lang="fr-FR" dirty="0" smtClean="0"/>
              <a:t> </a:t>
            </a:r>
            <a:r>
              <a:rPr lang="fr-FR" dirty="0" err="1" smtClean="0"/>
              <a:t>certainly</a:t>
            </a:r>
            <a:r>
              <a:rPr lang="fr-FR" dirty="0" smtClean="0"/>
              <a:t>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fire</a:t>
            </a:r>
            <a:r>
              <a:rPr lang="fr-FR" dirty="0" smtClean="0"/>
              <a:t> back</a:t>
            </a:r>
            <a:r>
              <a:rPr lang="mr-IN" dirty="0" smtClean="0"/>
              <a:t>…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5132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Small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welcome</a:t>
            </a:r>
            <a:r>
              <a:rPr lang="fr-FR" baseline="0" smtClean="0"/>
              <a:t> speech.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785423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Latest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news. The Hackers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Ethical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Hacking Group have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released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following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."</a:t>
            </a:r>
          </a:p>
          <a:p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EHG, and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go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edition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things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happen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You in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corporate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tower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OUR data as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oil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You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pervs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put cameras in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bedrooms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kids,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pushing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their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souls online for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profits. AND YOU DON'T EVEN PROTECT IT!!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lying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CEO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denies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 and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says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making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"FAKE NEWS".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real news Mr. LYING CEO.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pictures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servers.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listen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kid,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should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?"</a:t>
            </a:r>
          </a:p>
          <a:p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Video-sample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toyco.io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/?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watch?v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=z464K6xVdtM"</a:t>
            </a:r>
          </a:p>
          <a:p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told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world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"Cyber Teddy"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kids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intimate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moments and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leave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lying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around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interwebz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anyone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abuse. WE NOW HAVE TAKEN CONTROL OF THAT DATA, YOU HAVE BEEN PWNED. LOL. AND YOU SAY WE LIE. You do not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deserve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data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sympathy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EHG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haz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Cyber Teddy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stuff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data,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video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pix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audio.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Ethical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but You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were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warned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denied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dear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viewer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dear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EHG."</a:t>
            </a:r>
            <a:endParaRPr lang="fr-F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7086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Do not </a:t>
            </a:r>
            <a:r>
              <a:rPr lang="fr-FR" dirty="0" err="1" smtClean="0"/>
              <a:t>forget</a:t>
            </a:r>
            <a:r>
              <a:rPr lang="fr-FR" dirty="0" smtClean="0"/>
              <a:t> to check </a:t>
            </a: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screen</a:t>
            </a:r>
            <a:r>
              <a:rPr lang="fr-FR" dirty="0" smtClean="0"/>
              <a:t>,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specific</a:t>
            </a:r>
            <a:r>
              <a:rPr lang="fr-FR" dirty="0" smtClean="0"/>
              <a:t> </a:t>
            </a:r>
            <a:r>
              <a:rPr lang="fr-FR" dirty="0" err="1" smtClean="0"/>
              <a:t>details</a:t>
            </a:r>
            <a:r>
              <a:rPr lang="fr-FR" dirty="0" smtClean="0"/>
              <a:t> </a:t>
            </a:r>
            <a:r>
              <a:rPr lang="fr-FR" dirty="0" err="1" smtClean="0"/>
              <a:t>might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displayed</a:t>
            </a:r>
            <a:r>
              <a:rPr lang="fr-FR" dirty="0" smtClean="0"/>
              <a:t>.</a:t>
            </a:r>
          </a:p>
          <a:p>
            <a:r>
              <a:rPr lang="fr-FR" dirty="0" err="1" smtClean="0"/>
              <a:t>Next</a:t>
            </a:r>
            <a:r>
              <a:rPr lang="fr-FR" dirty="0" smtClean="0"/>
              <a:t> slide has a </a:t>
            </a:r>
            <a:r>
              <a:rPr lang="fr-FR" dirty="0" err="1" smtClean="0"/>
              <a:t>timer</a:t>
            </a:r>
            <a:r>
              <a:rPr lang="mr-IN" dirty="0" smtClean="0"/>
              <a:t>…</a:t>
            </a:r>
            <a:r>
              <a:rPr lang="fr-CH" dirty="0" smtClean="0"/>
              <a:t> </a:t>
            </a:r>
            <a:r>
              <a:rPr lang="fr-CH" dirty="0" err="1" smtClean="0"/>
              <a:t>Players</a:t>
            </a:r>
            <a:r>
              <a:rPr lang="fr-CH" dirty="0" smtClean="0"/>
              <a:t> </a:t>
            </a:r>
            <a:r>
              <a:rPr lang="fr-CH" dirty="0" err="1" smtClean="0"/>
              <a:t>will</a:t>
            </a:r>
            <a:r>
              <a:rPr lang="fr-CH" dirty="0" smtClean="0"/>
              <a:t> </a:t>
            </a:r>
            <a:r>
              <a:rPr lang="fr-CH" dirty="0" err="1" smtClean="0"/>
              <a:t>only</a:t>
            </a:r>
            <a:r>
              <a:rPr lang="fr-CH" dirty="0" smtClean="0"/>
              <a:t> </a:t>
            </a:r>
            <a:r>
              <a:rPr lang="fr-CH" dirty="0" err="1" smtClean="0"/>
              <a:t>get</a:t>
            </a:r>
            <a:r>
              <a:rPr lang="fr-CH" dirty="0" smtClean="0"/>
              <a:t> one minute!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H" baseline="0" dirty="0" smtClean="0"/>
              <a:t>It </a:t>
            </a:r>
            <a:r>
              <a:rPr lang="fr-CH" baseline="0" dirty="0" err="1" smtClean="0"/>
              <a:t>seems</a:t>
            </a:r>
            <a:r>
              <a:rPr lang="fr-CH" baseline="0" dirty="0" smtClean="0"/>
              <a:t> </a:t>
            </a:r>
            <a:r>
              <a:rPr lang="fr-CH" baseline="0" dirty="0" err="1" smtClean="0"/>
              <a:t>that</a:t>
            </a:r>
            <a:r>
              <a:rPr lang="fr-CH" baseline="0" dirty="0" smtClean="0"/>
              <a:t> </a:t>
            </a:r>
            <a:r>
              <a:rPr lang="fr-CH" baseline="0" dirty="0" err="1" smtClean="0"/>
              <a:t>ToyCo</a:t>
            </a:r>
            <a:r>
              <a:rPr lang="fr-CH" baseline="0" dirty="0" smtClean="0"/>
              <a:t> </a:t>
            </a:r>
            <a:r>
              <a:rPr lang="fr-CH" baseline="0" dirty="0" err="1" smtClean="0"/>
              <a:t>is</a:t>
            </a:r>
            <a:r>
              <a:rPr lang="fr-CH" baseline="0" dirty="0" smtClean="0"/>
              <a:t> not at all </a:t>
            </a:r>
            <a:r>
              <a:rPr lang="fr-CH" baseline="0" dirty="0" err="1" smtClean="0"/>
              <a:t>complient</a:t>
            </a:r>
            <a:r>
              <a:rPr lang="fr-CH" baseline="0" dirty="0" smtClean="0"/>
              <a:t> </a:t>
            </a:r>
            <a:r>
              <a:rPr lang="fr-CH" baseline="0" dirty="0" err="1" smtClean="0"/>
              <a:t>with</a:t>
            </a:r>
            <a:r>
              <a:rPr lang="fr-CH" baseline="0" dirty="0" smtClean="0"/>
              <a:t> GDPR obligations</a:t>
            </a:r>
            <a:r>
              <a:rPr lang="mr-IN" baseline="0" dirty="0" smtClean="0"/>
              <a:t>…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24036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Players</a:t>
            </a:r>
            <a:r>
              <a:rPr lang="fr-FR" dirty="0" smtClean="0"/>
              <a:t> </a:t>
            </a:r>
            <a:r>
              <a:rPr lang="fr-FR" dirty="0" err="1" smtClean="0"/>
              <a:t>should</a:t>
            </a:r>
            <a:r>
              <a:rPr lang="fr-FR" dirty="0" smtClean="0"/>
              <a:t> not </a:t>
            </a:r>
            <a:r>
              <a:rPr lang="fr-FR" dirty="0" err="1" smtClean="0"/>
              <a:t>forget</a:t>
            </a:r>
            <a:r>
              <a:rPr lang="fr-FR" dirty="0" smtClean="0"/>
              <a:t> to check </a:t>
            </a:r>
            <a:r>
              <a:rPr lang="fr-FR" dirty="0" err="1" smtClean="0"/>
              <a:t>their</a:t>
            </a:r>
            <a:r>
              <a:rPr lang="fr-FR" dirty="0" smtClean="0"/>
              <a:t> </a:t>
            </a:r>
            <a:r>
              <a:rPr lang="fr-FR" dirty="0" err="1" smtClean="0"/>
              <a:t>screens</a:t>
            </a:r>
            <a:r>
              <a:rPr lang="fr-FR" dirty="0" smtClean="0"/>
              <a:t>,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specific</a:t>
            </a:r>
            <a:r>
              <a:rPr lang="fr-FR" dirty="0" smtClean="0"/>
              <a:t> </a:t>
            </a:r>
            <a:r>
              <a:rPr lang="fr-FR" dirty="0" err="1" smtClean="0"/>
              <a:t>details</a:t>
            </a:r>
            <a:r>
              <a:rPr lang="fr-FR" dirty="0" smtClean="0"/>
              <a:t> </a:t>
            </a:r>
            <a:r>
              <a:rPr lang="fr-FR" dirty="0" err="1" smtClean="0"/>
              <a:t>might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displayed</a:t>
            </a:r>
            <a:r>
              <a:rPr lang="fr-FR" dirty="0" smtClean="0"/>
              <a:t>. There </a:t>
            </a:r>
            <a:r>
              <a:rPr lang="fr-FR" dirty="0" err="1" smtClean="0"/>
              <a:t>is</a:t>
            </a:r>
            <a:r>
              <a:rPr lang="fr-FR" dirty="0" smtClean="0"/>
              <a:t> a real option </a:t>
            </a:r>
            <a:r>
              <a:rPr lang="fr-FR" dirty="0" err="1" smtClean="0"/>
              <a:t>here</a:t>
            </a:r>
            <a:r>
              <a:rPr lang="fr-FR" dirty="0" smtClean="0"/>
              <a:t> for </a:t>
            </a:r>
            <a:r>
              <a:rPr lang="fr-FR" dirty="0" err="1" smtClean="0"/>
              <a:t>role</a:t>
            </a:r>
            <a:r>
              <a:rPr lang="fr-FR" dirty="0" smtClean="0"/>
              <a:t> </a:t>
            </a:r>
            <a:r>
              <a:rPr lang="fr-FR" dirty="0" err="1" smtClean="0"/>
              <a:t>playing</a:t>
            </a:r>
            <a:r>
              <a:rPr lang="fr-FR" dirty="0" smtClean="0"/>
              <a:t>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40588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Diffusion of false or </a:t>
            </a:r>
            <a:r>
              <a:rPr lang="fr-FR" dirty="0" err="1" smtClean="0"/>
              <a:t>misleading</a:t>
            </a:r>
            <a:r>
              <a:rPr lang="fr-FR" dirty="0" smtClean="0"/>
              <a:t> informations </a:t>
            </a:r>
            <a:r>
              <a:rPr lang="fr-FR" dirty="0" err="1" smtClean="0"/>
              <a:t>can</a:t>
            </a:r>
            <a:r>
              <a:rPr lang="fr-FR" dirty="0" smtClean="0"/>
              <a:t> and </a:t>
            </a:r>
            <a:r>
              <a:rPr lang="fr-FR" dirty="0" err="1" smtClean="0"/>
              <a:t>most</a:t>
            </a:r>
            <a:r>
              <a:rPr lang="fr-FR" dirty="0" smtClean="0"/>
              <a:t> </a:t>
            </a:r>
            <a:r>
              <a:rPr lang="fr-FR" dirty="0" err="1" smtClean="0"/>
              <a:t>certainly</a:t>
            </a:r>
            <a:r>
              <a:rPr lang="fr-FR" dirty="0" smtClean="0"/>
              <a:t>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fire</a:t>
            </a:r>
            <a:r>
              <a:rPr lang="fr-FR" dirty="0" smtClean="0"/>
              <a:t> back</a:t>
            </a:r>
            <a:r>
              <a:rPr lang="mr-IN" dirty="0" smtClean="0"/>
              <a:t>…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47736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Hacker group claims of a data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breach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company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CEO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dismissed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"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fake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news",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appear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have been correct. The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so-called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Ethical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Hacking Group have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released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video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wake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showing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anonymised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pictures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children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said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an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insecure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company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server,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along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files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independent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security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researcher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verified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fr-FR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contacted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Data Protection Agency for a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said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"are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aware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allegations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a data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breach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are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taking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seriously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are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looking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into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issue". The consumer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watchdog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said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following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story,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seriously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affect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sales in the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up to the vital Christmas </a:t>
            </a:r>
            <a:r>
              <a:rPr lang="fr-FR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period</a:t>
            </a:r>
            <a:r>
              <a:rPr lang="fr-F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432849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</a:t>
            </a:r>
            <a:r>
              <a:rPr lang="fr-FR" dirty="0" err="1" smtClean="0"/>
              <a:t>breaking</a:t>
            </a:r>
            <a:r>
              <a:rPr lang="fr-FR" baseline="0" dirty="0" smtClean="0"/>
              <a:t> news </a:t>
            </a:r>
            <a:r>
              <a:rPr lang="fr-FR" baseline="0" dirty="0" err="1" smtClean="0"/>
              <a:t>just</a:t>
            </a:r>
            <a:r>
              <a:rPr lang="fr-FR" baseline="0" dirty="0" smtClean="0"/>
              <a:t> in!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35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82983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000" b="0" dirty="0" smtClean="0">
                <a:latin typeface="Fjalla One" charset="0"/>
                <a:ea typeface="Fjalla One" charset="0"/>
                <a:cs typeface="Fjalla One" charset="0"/>
              </a:rPr>
              <a:t>Key </a:t>
            </a:r>
            <a:r>
              <a:rPr lang="fr-FR" sz="1000" b="0" dirty="0" err="1" smtClean="0">
                <a:latin typeface="Fjalla One" charset="0"/>
                <a:ea typeface="Fjalla One" charset="0"/>
                <a:cs typeface="Fjalla One" charset="0"/>
              </a:rPr>
              <a:t>word</a:t>
            </a:r>
            <a:r>
              <a:rPr lang="fr-FR" sz="1000" b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1000" b="1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dirty="0" err="1" smtClean="0">
                <a:latin typeface="Fjalla One" charset="0"/>
                <a:ea typeface="Fjalla One" charset="0"/>
                <a:cs typeface="Fjalla One" charset="0"/>
              </a:rPr>
              <a:t>behavioral</a:t>
            </a:r>
            <a:r>
              <a:rPr lang="fr-FR" sz="1000" b="1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dirty="0" err="1" smtClean="0">
                <a:latin typeface="Fjalla One" charset="0"/>
                <a:ea typeface="Fjalla One" charset="0"/>
                <a:cs typeface="Fjalla One" charset="0"/>
              </a:rPr>
              <a:t>irrationnality</a:t>
            </a:r>
            <a:endParaRPr lang="fr-FR" sz="1000" b="1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36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544138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Do not </a:t>
            </a:r>
            <a:r>
              <a:rPr lang="fr-FR" dirty="0" err="1" smtClean="0"/>
              <a:t>forget</a:t>
            </a:r>
            <a:r>
              <a:rPr lang="fr-FR" dirty="0" smtClean="0"/>
              <a:t> to check </a:t>
            </a: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screen</a:t>
            </a:r>
            <a:r>
              <a:rPr lang="fr-FR" dirty="0" smtClean="0"/>
              <a:t>,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specific</a:t>
            </a:r>
            <a:r>
              <a:rPr lang="fr-FR" dirty="0" smtClean="0"/>
              <a:t> </a:t>
            </a:r>
            <a:r>
              <a:rPr lang="fr-FR" dirty="0" err="1" smtClean="0"/>
              <a:t>details</a:t>
            </a:r>
            <a:r>
              <a:rPr lang="fr-FR" dirty="0" smtClean="0"/>
              <a:t> </a:t>
            </a:r>
            <a:r>
              <a:rPr lang="fr-FR" dirty="0" err="1" smtClean="0"/>
              <a:t>might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displayed</a:t>
            </a:r>
            <a:r>
              <a:rPr lang="fr-FR" dirty="0" smtClean="0"/>
              <a:t>.</a:t>
            </a:r>
          </a:p>
          <a:p>
            <a:r>
              <a:rPr lang="fr-FR" dirty="0" err="1" smtClean="0"/>
              <a:t>Next</a:t>
            </a:r>
            <a:r>
              <a:rPr lang="fr-FR" dirty="0" smtClean="0"/>
              <a:t> slide has a </a:t>
            </a:r>
            <a:r>
              <a:rPr lang="fr-FR" dirty="0" err="1" smtClean="0"/>
              <a:t>timer</a:t>
            </a:r>
            <a:r>
              <a:rPr lang="mr-IN" dirty="0" smtClean="0"/>
              <a:t>…</a:t>
            </a:r>
            <a:r>
              <a:rPr lang="fr-CH" dirty="0" smtClean="0"/>
              <a:t> </a:t>
            </a:r>
            <a:r>
              <a:rPr lang="fr-CH" dirty="0" err="1" smtClean="0"/>
              <a:t>Players</a:t>
            </a:r>
            <a:r>
              <a:rPr lang="fr-CH" dirty="0" smtClean="0"/>
              <a:t> </a:t>
            </a:r>
            <a:r>
              <a:rPr lang="fr-CH" dirty="0" err="1" smtClean="0"/>
              <a:t>will</a:t>
            </a:r>
            <a:r>
              <a:rPr lang="fr-CH" dirty="0" smtClean="0"/>
              <a:t> </a:t>
            </a:r>
            <a:r>
              <a:rPr lang="fr-CH" dirty="0" err="1" smtClean="0"/>
              <a:t>only</a:t>
            </a:r>
            <a:r>
              <a:rPr lang="fr-CH" dirty="0" smtClean="0"/>
              <a:t> </a:t>
            </a:r>
            <a:r>
              <a:rPr lang="fr-CH" dirty="0" err="1" smtClean="0"/>
              <a:t>get</a:t>
            </a:r>
            <a:r>
              <a:rPr lang="fr-CH" dirty="0" smtClean="0"/>
              <a:t> one minute!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H" baseline="0" dirty="0" smtClean="0"/>
              <a:t>It </a:t>
            </a:r>
            <a:r>
              <a:rPr lang="fr-CH" baseline="0" dirty="0" err="1" smtClean="0"/>
              <a:t>seems</a:t>
            </a:r>
            <a:r>
              <a:rPr lang="fr-CH" baseline="0" dirty="0" smtClean="0"/>
              <a:t> </a:t>
            </a:r>
            <a:r>
              <a:rPr lang="fr-CH" baseline="0" dirty="0" err="1" smtClean="0"/>
              <a:t>that</a:t>
            </a:r>
            <a:r>
              <a:rPr lang="fr-CH" baseline="0" dirty="0" smtClean="0"/>
              <a:t> </a:t>
            </a:r>
            <a:r>
              <a:rPr lang="fr-CH" baseline="0" dirty="0" err="1" smtClean="0"/>
              <a:t>ToyCo</a:t>
            </a:r>
            <a:r>
              <a:rPr lang="fr-CH" baseline="0" dirty="0" smtClean="0"/>
              <a:t> </a:t>
            </a:r>
            <a:r>
              <a:rPr lang="fr-CH" baseline="0" dirty="0" err="1" smtClean="0"/>
              <a:t>is</a:t>
            </a:r>
            <a:r>
              <a:rPr lang="fr-CH" baseline="0" dirty="0" smtClean="0"/>
              <a:t> not at all </a:t>
            </a:r>
            <a:r>
              <a:rPr lang="fr-CH" baseline="0" dirty="0" err="1" smtClean="0"/>
              <a:t>complient</a:t>
            </a:r>
            <a:r>
              <a:rPr lang="fr-CH" baseline="0" dirty="0" smtClean="0"/>
              <a:t> </a:t>
            </a:r>
            <a:r>
              <a:rPr lang="fr-CH" baseline="0" dirty="0" err="1" smtClean="0"/>
              <a:t>with</a:t>
            </a:r>
            <a:r>
              <a:rPr lang="fr-CH" baseline="0" dirty="0" smtClean="0"/>
              <a:t> GDPR obligations</a:t>
            </a:r>
            <a:r>
              <a:rPr lang="mr-IN" baseline="0" dirty="0" smtClean="0"/>
              <a:t>…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37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1085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Players</a:t>
            </a:r>
            <a:r>
              <a:rPr lang="fr-FR" dirty="0" smtClean="0"/>
              <a:t> </a:t>
            </a:r>
            <a:r>
              <a:rPr lang="fr-FR" dirty="0" err="1" smtClean="0"/>
              <a:t>should</a:t>
            </a:r>
            <a:r>
              <a:rPr lang="fr-FR" dirty="0" smtClean="0"/>
              <a:t> not </a:t>
            </a:r>
            <a:r>
              <a:rPr lang="fr-FR" dirty="0" err="1" smtClean="0"/>
              <a:t>forget</a:t>
            </a:r>
            <a:r>
              <a:rPr lang="fr-FR" dirty="0" smtClean="0"/>
              <a:t> to check </a:t>
            </a:r>
            <a:r>
              <a:rPr lang="fr-FR" dirty="0" err="1" smtClean="0"/>
              <a:t>their</a:t>
            </a:r>
            <a:r>
              <a:rPr lang="fr-FR" dirty="0" smtClean="0"/>
              <a:t> </a:t>
            </a:r>
            <a:r>
              <a:rPr lang="fr-FR" dirty="0" err="1" smtClean="0"/>
              <a:t>screens</a:t>
            </a:r>
            <a:r>
              <a:rPr lang="fr-FR" dirty="0" smtClean="0"/>
              <a:t>,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specific</a:t>
            </a:r>
            <a:r>
              <a:rPr lang="fr-FR" dirty="0" smtClean="0"/>
              <a:t> </a:t>
            </a:r>
            <a:r>
              <a:rPr lang="fr-FR" dirty="0" err="1" smtClean="0"/>
              <a:t>details</a:t>
            </a:r>
            <a:r>
              <a:rPr lang="fr-FR" dirty="0" smtClean="0"/>
              <a:t> </a:t>
            </a:r>
            <a:r>
              <a:rPr lang="fr-FR" dirty="0" err="1" smtClean="0"/>
              <a:t>might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displayed</a:t>
            </a:r>
            <a:r>
              <a:rPr lang="fr-FR" dirty="0" smtClean="0"/>
              <a:t>. There </a:t>
            </a:r>
            <a:r>
              <a:rPr lang="fr-FR" dirty="0" err="1" smtClean="0"/>
              <a:t>is</a:t>
            </a:r>
            <a:r>
              <a:rPr lang="fr-FR" dirty="0" smtClean="0"/>
              <a:t> a real option </a:t>
            </a:r>
            <a:r>
              <a:rPr lang="fr-FR" dirty="0" err="1" smtClean="0"/>
              <a:t>here</a:t>
            </a:r>
            <a:r>
              <a:rPr lang="fr-FR" dirty="0" smtClean="0"/>
              <a:t> for </a:t>
            </a:r>
            <a:r>
              <a:rPr lang="fr-FR" dirty="0" err="1" smtClean="0"/>
              <a:t>role</a:t>
            </a:r>
            <a:r>
              <a:rPr lang="fr-FR" dirty="0" smtClean="0"/>
              <a:t> </a:t>
            </a:r>
            <a:r>
              <a:rPr lang="fr-FR" dirty="0" err="1" smtClean="0"/>
              <a:t>playing</a:t>
            </a:r>
            <a:r>
              <a:rPr lang="fr-FR" dirty="0" smtClean="0"/>
              <a:t>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543378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would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do?</a:t>
            </a:r>
          </a:p>
          <a:p>
            <a:r>
              <a:rPr lang="fr-FR" baseline="0" dirty="0" err="1" smtClean="0"/>
              <a:t>Should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seek</a:t>
            </a:r>
            <a:r>
              <a:rPr lang="fr-FR" baseline="0" dirty="0" smtClean="0"/>
              <a:t> </a:t>
            </a:r>
            <a:r>
              <a:rPr lang="fr-FR" baseline="0" dirty="0" err="1" smtClean="0"/>
              <a:t>external</a:t>
            </a:r>
            <a:r>
              <a:rPr lang="fr-FR" baseline="0" dirty="0" smtClean="0"/>
              <a:t> help?</a:t>
            </a:r>
          </a:p>
          <a:p>
            <a:r>
              <a:rPr lang="fr-FR" baseline="0" dirty="0" err="1" smtClean="0"/>
              <a:t>What</a:t>
            </a:r>
            <a:r>
              <a:rPr lang="fr-FR" baseline="0" dirty="0" smtClean="0"/>
              <a:t> are the </a:t>
            </a:r>
            <a:r>
              <a:rPr lang="fr-FR" baseline="0" dirty="0" err="1" smtClean="0"/>
              <a:t>risks</a:t>
            </a:r>
            <a:r>
              <a:rPr lang="fr-FR" baseline="0" dirty="0" smtClean="0"/>
              <a:t>?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39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 smtClean="0">
                <a:latin typeface="Fjalla One" charset="0"/>
                <a:ea typeface="Fjalla One" charset="0"/>
                <a:cs typeface="Fjalla One" charset="0"/>
              </a:rPr>
              <a:t>Click on « I </a:t>
            </a:r>
            <a:r>
              <a:rPr lang="fr-FR" sz="1200" dirty="0" err="1" smtClean="0">
                <a:latin typeface="Fjalla One" charset="0"/>
                <a:ea typeface="Fjalla One" charset="0"/>
                <a:cs typeface="Fjalla One" charset="0"/>
              </a:rPr>
              <a:t>am</a:t>
            </a:r>
            <a:r>
              <a:rPr lang="fr-FR" sz="12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dirty="0" err="1" smtClean="0">
                <a:latin typeface="Fjalla One" charset="0"/>
                <a:ea typeface="Fjalla One" charset="0"/>
                <a:cs typeface="Fjalla One" charset="0"/>
              </a:rPr>
              <a:t>ready</a:t>
            </a:r>
            <a:r>
              <a:rPr lang="fr-FR" sz="1200" dirty="0" smtClean="0">
                <a:latin typeface="Fjalla One" charset="0"/>
                <a:ea typeface="Fjalla One" charset="0"/>
                <a:cs typeface="Fjalla One" charset="0"/>
              </a:rPr>
              <a:t> », and click the </a:t>
            </a:r>
            <a:r>
              <a:rPr lang="fr-FR" sz="1200" dirty="0" err="1" smtClean="0">
                <a:latin typeface="Fjalla One" charset="0"/>
                <a:ea typeface="Fjalla One" charset="0"/>
                <a:cs typeface="Fjalla One" charset="0"/>
              </a:rPr>
              <a:t>next</a:t>
            </a:r>
            <a:r>
              <a:rPr lang="fr-FR" sz="12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200" dirty="0" err="1" smtClean="0">
                <a:latin typeface="Fjalla One" charset="0"/>
                <a:ea typeface="Fjalla One" charset="0"/>
                <a:cs typeface="Fjalla One" charset="0"/>
              </a:rPr>
              <a:t>button</a:t>
            </a:r>
            <a:r>
              <a:rPr lang="fr-FR" sz="1200" dirty="0" smtClean="0">
                <a:latin typeface="Fjalla One" charset="0"/>
                <a:ea typeface="Fjalla One" charset="0"/>
                <a:cs typeface="Fjalla One" charset="0"/>
              </a:rPr>
              <a:t>.</a:t>
            </a:r>
            <a:endParaRPr lang="fr-FR" sz="1000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5166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Diffusion of false or </a:t>
            </a:r>
            <a:r>
              <a:rPr lang="fr-FR" dirty="0" err="1" smtClean="0"/>
              <a:t>misleading</a:t>
            </a:r>
            <a:r>
              <a:rPr lang="fr-FR" dirty="0" smtClean="0"/>
              <a:t> informations </a:t>
            </a:r>
            <a:r>
              <a:rPr lang="fr-FR" dirty="0" err="1" smtClean="0"/>
              <a:t>can</a:t>
            </a:r>
            <a:r>
              <a:rPr lang="fr-FR" dirty="0" smtClean="0"/>
              <a:t> and </a:t>
            </a:r>
            <a:r>
              <a:rPr lang="fr-FR" dirty="0" err="1" smtClean="0"/>
              <a:t>most</a:t>
            </a:r>
            <a:r>
              <a:rPr lang="fr-FR" dirty="0" smtClean="0"/>
              <a:t> </a:t>
            </a:r>
            <a:r>
              <a:rPr lang="fr-FR" dirty="0" err="1" smtClean="0"/>
              <a:t>certainly</a:t>
            </a:r>
            <a:r>
              <a:rPr lang="fr-FR" dirty="0" smtClean="0"/>
              <a:t>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fire</a:t>
            </a:r>
            <a:r>
              <a:rPr lang="fr-FR" dirty="0" smtClean="0"/>
              <a:t> back</a:t>
            </a:r>
            <a:r>
              <a:rPr lang="mr-IN" dirty="0" smtClean="0"/>
              <a:t>…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40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80804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« 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It's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 to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accept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happened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move on. The story continues, but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shall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know if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survive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crisis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not, or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been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 But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maybe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a clue? »</a:t>
            </a:r>
          </a:p>
          <a:p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41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47666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</a:t>
            </a:r>
            <a:r>
              <a:rPr lang="fr-FR" dirty="0" err="1" smtClean="0"/>
              <a:t>breaking</a:t>
            </a:r>
            <a:r>
              <a:rPr lang="fr-FR" baseline="0" dirty="0" smtClean="0"/>
              <a:t> news </a:t>
            </a:r>
            <a:r>
              <a:rPr lang="fr-FR" baseline="0" dirty="0" err="1" smtClean="0"/>
              <a:t>just</a:t>
            </a:r>
            <a:r>
              <a:rPr lang="fr-FR" baseline="0" dirty="0" smtClean="0"/>
              <a:t> in!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42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58333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000" b="0" dirty="0" smtClean="0">
                <a:latin typeface="Fjalla One" charset="0"/>
                <a:ea typeface="Fjalla One" charset="0"/>
                <a:cs typeface="Fjalla One" charset="0"/>
              </a:rPr>
              <a:t>Key </a:t>
            </a:r>
            <a:r>
              <a:rPr lang="fr-FR" sz="1000" b="0" dirty="0" err="1" smtClean="0">
                <a:latin typeface="Fjalla One" charset="0"/>
                <a:ea typeface="Fjalla One" charset="0"/>
                <a:cs typeface="Fjalla One" charset="0"/>
              </a:rPr>
              <a:t>word</a:t>
            </a:r>
            <a:r>
              <a:rPr lang="fr-FR" sz="1000" b="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1000" b="1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dirty="0" err="1" smtClean="0">
                <a:latin typeface="Fjalla One" charset="0"/>
                <a:ea typeface="Fjalla One" charset="0"/>
                <a:cs typeface="Fjalla One" charset="0"/>
              </a:rPr>
              <a:t>behavioral</a:t>
            </a:r>
            <a:r>
              <a:rPr lang="fr-FR" sz="1000" b="1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000" b="1" dirty="0" err="1" smtClean="0">
                <a:latin typeface="Fjalla One" charset="0"/>
                <a:ea typeface="Fjalla One" charset="0"/>
                <a:cs typeface="Fjalla One" charset="0"/>
              </a:rPr>
              <a:t>irrationnality</a:t>
            </a:r>
            <a:endParaRPr lang="fr-FR" sz="1000" b="1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43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463828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</a:t>
            </a:r>
            <a:r>
              <a:rPr lang="fr-FR" dirty="0" err="1" smtClean="0"/>
              <a:t>breaking</a:t>
            </a:r>
            <a:r>
              <a:rPr lang="fr-FR" baseline="0" dirty="0" smtClean="0"/>
              <a:t> news </a:t>
            </a:r>
            <a:r>
              <a:rPr lang="fr-FR" baseline="0" dirty="0" err="1" smtClean="0"/>
              <a:t>just</a:t>
            </a:r>
            <a:r>
              <a:rPr lang="fr-FR" baseline="0" dirty="0" smtClean="0"/>
              <a:t> in!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44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7281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You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now</a:t>
            </a:r>
            <a:r>
              <a:rPr lang="fr-FR" dirty="0" smtClean="0"/>
              <a:t> have to select </a:t>
            </a: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role</a:t>
            </a:r>
            <a:r>
              <a:rPr lang="fr-FR" dirty="0" smtClean="0"/>
              <a:t> in the </a:t>
            </a:r>
            <a:r>
              <a:rPr lang="fr-FR" dirty="0" err="1" smtClean="0"/>
              <a:t>company</a:t>
            </a:r>
            <a:r>
              <a:rPr lang="fr-FR" dirty="0" smtClean="0"/>
              <a:t>.</a:t>
            </a:r>
          </a:p>
          <a:p>
            <a:r>
              <a:rPr lang="fr-FR" dirty="0" smtClean="0"/>
              <a:t>You have a </a:t>
            </a:r>
            <a:r>
              <a:rPr lang="fr-FR" dirty="0" err="1" smtClean="0"/>
              <a:t>choice</a:t>
            </a:r>
            <a:r>
              <a:rPr lang="fr-FR" dirty="0" smtClean="0"/>
              <a:t> of 3 main </a:t>
            </a:r>
            <a:r>
              <a:rPr lang="fr-FR" dirty="0" err="1" smtClean="0"/>
              <a:t>roles</a:t>
            </a:r>
            <a:r>
              <a:rPr lang="fr-FR" dirty="0" smtClean="0"/>
              <a:t>: HR, Communication and IT.</a:t>
            </a:r>
          </a:p>
          <a:p>
            <a:r>
              <a:rPr lang="fr-FR" dirty="0" err="1" smtClean="0"/>
              <a:t>Please</a:t>
            </a:r>
            <a:r>
              <a:rPr lang="fr-FR" dirty="0" smtClean="0"/>
              <a:t> note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you</a:t>
            </a:r>
            <a:r>
              <a:rPr lang="fr-FR" dirty="0" smtClean="0"/>
              <a:t> do not have to </a:t>
            </a:r>
            <a:r>
              <a:rPr lang="fr-FR" dirty="0" err="1" smtClean="0"/>
              <a:t>be</a:t>
            </a:r>
            <a:r>
              <a:rPr lang="fr-FR" dirty="0" smtClean="0"/>
              <a:t> an expert in real life on the </a:t>
            </a:r>
            <a:r>
              <a:rPr lang="fr-FR" dirty="0" err="1" smtClean="0"/>
              <a:t>domain</a:t>
            </a:r>
            <a:r>
              <a:rPr lang="fr-FR" dirty="0" smtClean="0"/>
              <a:t> to </a:t>
            </a:r>
            <a:r>
              <a:rPr lang="fr-FR" dirty="0" err="1" smtClean="0"/>
              <a:t>succeed</a:t>
            </a:r>
            <a:r>
              <a:rPr lang="fr-FR" dirty="0" smtClean="0"/>
              <a:t>. This </a:t>
            </a:r>
            <a:r>
              <a:rPr lang="fr-FR" dirty="0" err="1" smtClean="0"/>
              <a:t>is</a:t>
            </a:r>
            <a:r>
              <a:rPr lang="fr-FR" dirty="0" smtClean="0"/>
              <a:t>, </a:t>
            </a:r>
            <a:r>
              <a:rPr lang="fr-FR" dirty="0" err="1" smtClean="0"/>
              <a:t>after</a:t>
            </a:r>
            <a:r>
              <a:rPr lang="fr-FR" dirty="0" smtClean="0"/>
              <a:t> all, a </a:t>
            </a:r>
            <a:r>
              <a:rPr lang="fr-FR" dirty="0" err="1" smtClean="0"/>
              <a:t>game</a:t>
            </a:r>
            <a:r>
              <a:rPr lang="fr-FR" dirty="0" smtClean="0"/>
              <a:t>,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03856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You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now</a:t>
            </a:r>
            <a:r>
              <a:rPr lang="fr-FR" dirty="0" smtClean="0"/>
              <a:t> have to select </a:t>
            </a: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role</a:t>
            </a:r>
            <a:r>
              <a:rPr lang="fr-FR" dirty="0" smtClean="0"/>
              <a:t> in the </a:t>
            </a:r>
            <a:r>
              <a:rPr lang="fr-FR" dirty="0" err="1" smtClean="0"/>
              <a:t>company</a:t>
            </a:r>
            <a:r>
              <a:rPr lang="fr-FR" dirty="0" smtClean="0"/>
              <a:t>.</a:t>
            </a:r>
          </a:p>
          <a:p>
            <a:r>
              <a:rPr lang="fr-FR" dirty="0" smtClean="0"/>
              <a:t>You have a </a:t>
            </a:r>
            <a:r>
              <a:rPr lang="fr-FR" dirty="0" err="1" smtClean="0"/>
              <a:t>choice</a:t>
            </a:r>
            <a:r>
              <a:rPr lang="fr-FR" dirty="0" smtClean="0"/>
              <a:t> of 3 main </a:t>
            </a:r>
            <a:r>
              <a:rPr lang="fr-FR" dirty="0" err="1" smtClean="0"/>
              <a:t>roles</a:t>
            </a:r>
            <a:r>
              <a:rPr lang="fr-FR" dirty="0" smtClean="0"/>
              <a:t>: HR, Communication and IT.</a:t>
            </a:r>
          </a:p>
          <a:p>
            <a:r>
              <a:rPr lang="fr-FR" dirty="0" err="1" smtClean="0"/>
              <a:t>Please</a:t>
            </a:r>
            <a:r>
              <a:rPr lang="fr-FR" dirty="0" smtClean="0"/>
              <a:t> note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you</a:t>
            </a:r>
            <a:r>
              <a:rPr lang="fr-FR" dirty="0" smtClean="0"/>
              <a:t> do not have to </a:t>
            </a:r>
            <a:r>
              <a:rPr lang="fr-FR" dirty="0" err="1" smtClean="0"/>
              <a:t>be</a:t>
            </a:r>
            <a:r>
              <a:rPr lang="fr-FR" dirty="0" smtClean="0"/>
              <a:t> an expert in real life on the </a:t>
            </a:r>
            <a:r>
              <a:rPr lang="fr-FR" dirty="0" err="1" smtClean="0"/>
              <a:t>domain</a:t>
            </a:r>
            <a:r>
              <a:rPr lang="fr-FR" dirty="0" smtClean="0"/>
              <a:t> to </a:t>
            </a:r>
            <a:r>
              <a:rPr lang="fr-FR" dirty="0" err="1" smtClean="0"/>
              <a:t>succeed</a:t>
            </a:r>
            <a:r>
              <a:rPr lang="fr-FR" dirty="0" smtClean="0"/>
              <a:t>. This </a:t>
            </a:r>
            <a:r>
              <a:rPr lang="fr-FR" dirty="0" err="1" smtClean="0"/>
              <a:t>is</a:t>
            </a:r>
            <a:r>
              <a:rPr lang="fr-FR" dirty="0" smtClean="0"/>
              <a:t>, </a:t>
            </a:r>
            <a:r>
              <a:rPr lang="fr-FR" dirty="0" err="1" smtClean="0"/>
              <a:t>after</a:t>
            </a:r>
            <a:r>
              <a:rPr lang="fr-FR" dirty="0" smtClean="0"/>
              <a:t> all, a </a:t>
            </a:r>
            <a:r>
              <a:rPr lang="fr-FR" dirty="0" err="1" smtClean="0"/>
              <a:t>game</a:t>
            </a:r>
            <a:r>
              <a:rPr lang="fr-FR" smtClean="0"/>
              <a:t>,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3808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Welcome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friends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Welcome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world. You are about to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embark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a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journey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everyday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reality of the cyber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You all are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employees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an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almost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100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year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old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company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business,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1932 by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producing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it’s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original star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the Teddy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plush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 real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success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firm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go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worldwide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But the world changes. As production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costs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higher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new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actors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entered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market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traditional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values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upon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firm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stood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keep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business running. The structure of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company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evolved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though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in 1976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went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public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keeping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control over the capital.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attracted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kids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decades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ago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unfortunately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not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As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technology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impacted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market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ToyCo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almost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3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years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ago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new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shareholder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acquired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last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remaining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original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holders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invested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production of a new range of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were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Cyber Teddy.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Cuddly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easy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use,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the cloud. Of course, the budget for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development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tight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Focus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made on the essential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functionalities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But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Combining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historical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attraction to the brand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modern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technology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apparently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move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company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needed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reinvent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itself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redefine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maker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market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the digital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So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welcome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friends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working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future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bright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Please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look at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role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profile -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playing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</a:t>
            </a:r>
            <a:r>
              <a:rPr lang="fr-F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Have fun.</a:t>
            </a:r>
            <a:endParaRPr lang="fr-FR" sz="1000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2183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Click</a:t>
            </a:r>
            <a:r>
              <a:rPr lang="fr-FR" baseline="0" dirty="0" smtClean="0"/>
              <a:t> on the </a:t>
            </a:r>
            <a:r>
              <a:rPr lang="fr-FR" baseline="0" dirty="0" err="1" smtClean="0"/>
              <a:t>link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start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daily</a:t>
            </a:r>
            <a:r>
              <a:rPr lang="fr-FR" baseline="0" dirty="0" smtClean="0"/>
              <a:t> routine. A mail has to </a:t>
            </a:r>
            <a:r>
              <a:rPr lang="fr-FR" baseline="0" dirty="0" err="1" smtClean="0"/>
              <a:t>be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send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asap</a:t>
            </a:r>
            <a:r>
              <a:rPr lang="fr-FR" baseline="0" dirty="0" smtClean="0"/>
              <a:t>.</a:t>
            </a:r>
          </a:p>
          <a:p>
            <a:r>
              <a:rPr lang="fr-FR" baseline="0" dirty="0" smtClean="0"/>
              <a:t>REMINDER: Do not close </a:t>
            </a:r>
            <a:r>
              <a:rPr lang="fr-FR" baseline="0" dirty="0" err="1" smtClean="0"/>
              <a:t>any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tabs</a:t>
            </a:r>
            <a:r>
              <a:rPr lang="fr-FR" baseline="0" dirty="0" smtClean="0"/>
              <a:t> of </a:t>
            </a:r>
            <a:r>
              <a:rPr lang="fr-FR" baseline="0" dirty="0" err="1" smtClean="0"/>
              <a:t>your</a:t>
            </a:r>
            <a:r>
              <a:rPr lang="fr-FR" baseline="0" dirty="0" smtClean="0"/>
              <a:t> browser!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3418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Click</a:t>
            </a:r>
            <a:r>
              <a:rPr lang="fr-FR" baseline="0" dirty="0" smtClean="0"/>
              <a:t> on the </a:t>
            </a:r>
            <a:r>
              <a:rPr lang="fr-FR" baseline="0" dirty="0" err="1" smtClean="0"/>
              <a:t>link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start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your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daily</a:t>
            </a:r>
            <a:r>
              <a:rPr lang="fr-FR" baseline="0" dirty="0" smtClean="0"/>
              <a:t> routine. A mail has to </a:t>
            </a:r>
            <a:r>
              <a:rPr lang="fr-FR" baseline="0" dirty="0" err="1" smtClean="0"/>
              <a:t>be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send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asap</a:t>
            </a:r>
            <a:r>
              <a:rPr lang="fr-FR" baseline="0" dirty="0" smtClean="0"/>
              <a:t>.</a:t>
            </a:r>
          </a:p>
          <a:p>
            <a:r>
              <a:rPr lang="fr-FR" baseline="0" dirty="0" smtClean="0"/>
              <a:t>REMINDER: Do not close </a:t>
            </a:r>
            <a:r>
              <a:rPr lang="fr-FR" baseline="0" dirty="0" err="1" smtClean="0"/>
              <a:t>any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tabs</a:t>
            </a:r>
            <a:r>
              <a:rPr lang="fr-FR" baseline="0" dirty="0" smtClean="0"/>
              <a:t> of </a:t>
            </a:r>
            <a:r>
              <a:rPr lang="fr-FR" baseline="0" dirty="0" err="1" smtClean="0"/>
              <a:t>your</a:t>
            </a:r>
            <a:r>
              <a:rPr lang="fr-FR" baseline="0" smtClean="0"/>
              <a:t> browser!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701AC0-67FC-AE4C-993A-0D6770615EEE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5027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3029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1198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5650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0498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0773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8669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7311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5495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305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2518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3686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41C20-320C-0848-AD50-E48382958121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2B11B1-33D2-E149-87A8-F0F779A7CA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40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4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8.xml"/><Relationship Id="rId5" Type="http://schemas.openxmlformats.org/officeDocument/2006/relationships/image" Target="../media/image5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1.xml"/><Relationship Id="rId5" Type="http://schemas.openxmlformats.org/officeDocument/2006/relationships/image" Target="../media/image3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5.xml"/><Relationship Id="rId5" Type="http://schemas.openxmlformats.org/officeDocument/2006/relationships/image" Target="../media/image5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0.xml"/><Relationship Id="rId5" Type="http://schemas.openxmlformats.org/officeDocument/2006/relationships/image" Target="../media/image3.png"/><Relationship Id="rId1" Type="http://schemas.microsoft.com/office/2007/relationships/media" Target="../media/media6.mp4"/><Relationship Id="rId2" Type="http://schemas.openxmlformats.org/officeDocument/2006/relationships/video" Target="../media/media6.mp4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2.xml"/><Relationship Id="rId5" Type="http://schemas.openxmlformats.org/officeDocument/2006/relationships/image" Target="../media/image5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4.xml"/><Relationship Id="rId5" Type="http://schemas.openxmlformats.org/officeDocument/2006/relationships/image" Target="../media/image3.png"/><Relationship Id="rId1" Type="http://schemas.microsoft.com/office/2007/relationships/media" Target="../media/media7.mp4"/><Relationship Id="rId2" Type="http://schemas.openxmlformats.org/officeDocument/2006/relationships/video" Target="../media/media7.mp4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tif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8.xml"/><Relationship Id="rId5" Type="http://schemas.openxmlformats.org/officeDocument/2006/relationships/image" Target="../media/image5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tif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1.xml"/><Relationship Id="rId5" Type="http://schemas.openxmlformats.org/officeDocument/2006/relationships/image" Target="../media/image6.png"/><Relationship Id="rId1" Type="http://schemas.microsoft.com/office/2007/relationships/media" Target="../media/media8.mp4"/><Relationship Id="rId2" Type="http://schemas.openxmlformats.org/officeDocument/2006/relationships/video" Target="../media/media8.mp4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tif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tif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0" y="4825619"/>
            <a:ext cx="12192000" cy="2032381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endParaRPr lang="fr-FR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Room 42 </a:t>
            </a:r>
            <a:r>
              <a:rPr lang="fr-FR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Experience</a:t>
            </a:r>
            <a:endParaRPr lang="fr-FR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FIC </a:t>
            </a:r>
            <a:r>
              <a:rPr lang="mr-IN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LILLE</a:t>
            </a:r>
          </a:p>
          <a:p>
            <a:endParaRPr lang="fr-FR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de-DE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© 2018 - SECURITYMADEIN.LU</a:t>
            </a:r>
            <a:r>
              <a:rPr lang="fr-FR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endParaRPr lang="fr-FR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48256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56954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Video</a:t>
            </a:r>
            <a:endParaRPr lang="fr-FR" sz="13800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60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Breaking</a:t>
            </a:r>
            <a:r>
              <a:rPr lang="fr-FR" sz="60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News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543244" y="6396335"/>
            <a:ext cx="36487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05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This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might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hurt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95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02_First-Press-E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875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Presentation</a:t>
            </a:r>
            <a:endParaRPr lang="fr-FR" sz="13800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60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Data </a:t>
            </a:r>
            <a:r>
              <a:rPr lang="fr-FR" sz="60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breach</a:t>
            </a:r>
            <a:r>
              <a:rPr lang="fr-FR" sz="60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?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956495" y="6396335"/>
            <a:ext cx="30796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06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Basic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facts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459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490655" y="1092819"/>
            <a:ext cx="11128916" cy="5765181"/>
          </a:xfrm>
        </p:spPr>
        <p:txBody>
          <a:bodyPr>
            <a:normAutofit/>
          </a:bodyPr>
          <a:lstStyle/>
          <a:p>
            <a:r>
              <a:rPr lang="fr-FR" sz="13800" dirty="0" err="1" smtClean="0">
                <a:latin typeface="Fjalla One" charset="0"/>
                <a:ea typeface="Fjalla One" charset="0"/>
                <a:cs typeface="Fjalla One" charset="0"/>
              </a:rPr>
              <a:t>Databreach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?</a:t>
            </a:r>
          </a:p>
          <a:p>
            <a:endParaRPr lang="fr-FR" sz="5200" dirty="0" smtClean="0"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5200" dirty="0" smtClean="0">
                <a:latin typeface="Fjalla One" charset="0"/>
                <a:ea typeface="Fjalla One" charset="0"/>
                <a:cs typeface="Fjalla One" charset="0"/>
              </a:rPr>
              <a:t>Security </a:t>
            </a:r>
            <a:r>
              <a:rPr lang="fr-FR" sz="5200" dirty="0" err="1">
                <a:latin typeface="Fjalla One" charset="0"/>
                <a:ea typeface="Fjalla One" charset="0"/>
                <a:cs typeface="Fjalla One" charset="0"/>
              </a:rPr>
              <a:t>f</a:t>
            </a:r>
            <a:r>
              <a:rPr lang="fr-FR" sz="5200" dirty="0" err="1" smtClean="0">
                <a:latin typeface="Fjalla One" charset="0"/>
                <a:ea typeface="Fjalla One" charset="0"/>
                <a:cs typeface="Fjalla One" charset="0"/>
              </a:rPr>
              <a:t>ailure</a:t>
            </a:r>
            <a:r>
              <a:rPr lang="fr-FR" sz="5200" dirty="0" smtClean="0">
                <a:latin typeface="Fjalla One" charset="0"/>
                <a:ea typeface="Fjalla One" charset="0"/>
                <a:cs typeface="Fjalla One" charset="0"/>
              </a:rPr>
              <a:t> | Information </a:t>
            </a:r>
            <a:r>
              <a:rPr lang="fr-FR" sz="5200" dirty="0" err="1" smtClean="0">
                <a:latin typeface="Fjalla One" charset="0"/>
                <a:ea typeface="Fjalla One" charset="0"/>
                <a:cs typeface="Fjalla One" charset="0"/>
              </a:rPr>
              <a:t>leak</a:t>
            </a:r>
            <a:endParaRPr lang="fr-FR" sz="5200" dirty="0" smtClean="0"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5200" dirty="0" err="1" smtClean="0">
                <a:latin typeface="Fjalla One" charset="0"/>
                <a:ea typeface="Fjalla One" charset="0"/>
                <a:cs typeface="Fjalla One" charset="0"/>
              </a:rPr>
              <a:t>Embarrasment</a:t>
            </a:r>
            <a:r>
              <a:rPr lang="fr-FR" sz="5200" dirty="0" smtClean="0">
                <a:latin typeface="Fjalla One" charset="0"/>
                <a:ea typeface="Fjalla One" charset="0"/>
                <a:cs typeface="Fjalla One" charset="0"/>
              </a:rPr>
              <a:t> | Trust issue</a:t>
            </a:r>
          </a:p>
          <a:p>
            <a:r>
              <a:rPr lang="fr-FR" sz="5200" dirty="0" err="1" smtClean="0">
                <a:latin typeface="Fjalla One" charset="0"/>
                <a:ea typeface="Fjalla One" charset="0"/>
                <a:cs typeface="Fjalla One" charset="0"/>
              </a:rPr>
              <a:t>Consequences</a:t>
            </a:r>
            <a:endParaRPr lang="fr-FR" sz="5200" dirty="0" smtClean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112311" y="6396335"/>
            <a:ext cx="30796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Section 06 </a:t>
            </a:r>
            <a:r>
              <a:rPr lang="mr-IN" sz="2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Basic </a:t>
            </a:r>
            <a:r>
              <a:rPr lang="fr-CH" sz="2400" dirty="0" err="1" smtClean="0">
                <a:latin typeface="Fjalla One" charset="0"/>
                <a:ea typeface="Fjalla One" charset="0"/>
                <a:cs typeface="Fjalla One" charset="0"/>
              </a:rPr>
              <a:t>facts</a:t>
            </a:r>
            <a:endParaRPr lang="fr-FR" sz="300" dirty="0"/>
          </a:p>
        </p:txBody>
      </p:sp>
    </p:spTree>
    <p:extLst>
      <p:ext uri="{BB962C8B-B14F-4D97-AF65-F5344CB8AC3E}">
        <p14:creationId xmlns:p14="http://schemas.microsoft.com/office/powerpoint/2010/main" val="163897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490655" y="1092819"/>
            <a:ext cx="11128916" cy="5765181"/>
          </a:xfrm>
        </p:spPr>
        <p:txBody>
          <a:bodyPr>
            <a:normAutofit/>
          </a:bodyPr>
          <a:lstStyle/>
          <a:p>
            <a:r>
              <a:rPr lang="fr-FR" sz="13800" dirty="0" err="1" smtClean="0">
                <a:latin typeface="Fjalla One" charset="0"/>
                <a:ea typeface="Fjalla One" charset="0"/>
                <a:cs typeface="Fjalla One" charset="0"/>
              </a:rPr>
              <a:t>Databreach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?</a:t>
            </a:r>
          </a:p>
          <a:p>
            <a:endParaRPr lang="fr-FR" sz="5200" dirty="0" smtClean="0"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5200" dirty="0" smtClean="0">
                <a:latin typeface="Fjalla One" charset="0"/>
                <a:ea typeface="Fjalla One" charset="0"/>
                <a:cs typeface="Fjalla One" charset="0"/>
              </a:rPr>
              <a:t>i.e.</a:t>
            </a:r>
          </a:p>
          <a:p>
            <a:r>
              <a:rPr lang="fr-FR" sz="7200" dirty="0" smtClean="0">
                <a:latin typeface="Fjalla One" charset="0"/>
                <a:ea typeface="Fjalla One" charset="0"/>
                <a:cs typeface="Fjalla One" charset="0"/>
              </a:rPr>
              <a:t>An </a:t>
            </a:r>
            <a:r>
              <a:rPr lang="fr-FR" sz="7200" dirty="0" err="1" smtClean="0">
                <a:latin typeface="Fjalla One" charset="0"/>
                <a:ea typeface="Fjalla One" charset="0"/>
                <a:cs typeface="Fjalla One" charset="0"/>
              </a:rPr>
              <a:t>organizational</a:t>
            </a:r>
            <a:r>
              <a:rPr lang="fr-FR" sz="7200" dirty="0" smtClean="0">
                <a:latin typeface="Fjalla One" charset="0"/>
                <a:ea typeface="Fjalla One" charset="0"/>
                <a:cs typeface="Fjalla One" charset="0"/>
              </a:rPr>
              <a:t> Tsunami</a:t>
            </a:r>
          </a:p>
        </p:txBody>
      </p:sp>
      <p:sp>
        <p:nvSpPr>
          <p:cNvPr id="5" name="Rectangle 4"/>
          <p:cNvSpPr/>
          <p:nvPr/>
        </p:nvSpPr>
        <p:spPr>
          <a:xfrm>
            <a:off x="9112311" y="6396335"/>
            <a:ext cx="30796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Section 06 </a:t>
            </a:r>
            <a:r>
              <a:rPr lang="mr-IN" sz="2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Basic </a:t>
            </a:r>
            <a:r>
              <a:rPr lang="fr-CH" sz="2400" dirty="0" err="1" smtClean="0">
                <a:latin typeface="Fjalla One" charset="0"/>
                <a:ea typeface="Fjalla One" charset="0"/>
                <a:cs typeface="Fjalla One" charset="0"/>
              </a:rPr>
              <a:t>facts</a:t>
            </a:r>
            <a:endParaRPr lang="fr-FR" sz="300" dirty="0"/>
          </a:p>
        </p:txBody>
      </p:sp>
    </p:spTree>
    <p:extLst>
      <p:ext uri="{BB962C8B-B14F-4D97-AF65-F5344CB8AC3E}">
        <p14:creationId xmlns:p14="http://schemas.microsoft.com/office/powerpoint/2010/main" val="17857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Video</a:t>
            </a:r>
            <a:endParaRPr lang="fr-FR" sz="13800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60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A </a:t>
            </a:r>
            <a:r>
              <a:rPr lang="fr-FR" sz="60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request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543244" y="6396335"/>
            <a:ext cx="36503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07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Vultures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Gather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89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3_Interview-request-E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37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fontScale="92500" lnSpcReduction="10000"/>
          </a:bodyPr>
          <a:lstStyle/>
          <a:p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Discussion time!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145699" y="6396335"/>
            <a:ext cx="40463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08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Time for a meeting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37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4_Tim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067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fontScale="77500" lnSpcReduction="20000"/>
          </a:bodyPr>
          <a:lstStyle/>
          <a:p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Vote for </a:t>
            </a:r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your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choice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of action!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238674" y="6396335"/>
            <a:ext cx="39533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09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Individual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choices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724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Welcome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!</a:t>
            </a:r>
            <a:endParaRPr lang="fr-FR" sz="138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445188" y="6396335"/>
            <a:ext cx="47468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01 - Room42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FIC </a:t>
            </a:r>
            <a:r>
              <a:rPr lang="fr-FR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Experience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379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fontScale="92500" lnSpcReduction="10000"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Breaking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News!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24340" y="6396335"/>
            <a:ext cx="62295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10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Yet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another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event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with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consequences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458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5_CEO-reaction-E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99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Presentation</a:t>
            </a:r>
            <a:endParaRPr lang="fr-FR" sz="13800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5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The first stage of data </a:t>
            </a:r>
            <a:r>
              <a:rPr lang="fr-FR" sz="52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breach</a:t>
            </a:r>
            <a:r>
              <a:rPr lang="fr-FR" sz="5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grief</a:t>
            </a:r>
            <a:endParaRPr lang="fr-FR" sz="52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995017" y="6396335"/>
            <a:ext cx="41969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11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You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will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not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like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that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37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676170" y="631154"/>
            <a:ext cx="11128916" cy="5765181"/>
          </a:xfrm>
        </p:spPr>
        <p:txBody>
          <a:bodyPr>
            <a:normAutofit/>
          </a:bodyPr>
          <a:lstStyle/>
          <a:p>
            <a:r>
              <a:rPr lang="fr-FR" sz="19900" dirty="0" err="1" smtClean="0">
                <a:latin typeface="Fjalla One" charset="0"/>
                <a:ea typeface="Fjalla One" charset="0"/>
                <a:cs typeface="Fjalla One" charset="0"/>
              </a:rPr>
              <a:t>Denial</a:t>
            </a:r>
            <a:endParaRPr lang="fr-FR" sz="9600" dirty="0">
              <a:latin typeface="Fjalla One" charset="0"/>
              <a:ea typeface="Fjalla One" charset="0"/>
              <a:cs typeface="Fjalla One" charset="0"/>
            </a:endParaRPr>
          </a:p>
          <a:p>
            <a:endParaRPr lang="fr-FR" sz="4800" dirty="0" smtClean="0"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A 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Breach</a:t>
            </a:r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 an 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emotional</a:t>
            </a:r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shock</a:t>
            </a:r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, and public 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denial</a:t>
            </a:r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 far to 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often</a:t>
            </a:r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 the first public 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reaction</a:t>
            </a:r>
            <a:endParaRPr lang="fr-FR" sz="11500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995017" y="6396335"/>
            <a:ext cx="41969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Section 11 </a:t>
            </a:r>
            <a:r>
              <a:rPr lang="mr-IN" sz="2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You </a:t>
            </a:r>
            <a:r>
              <a:rPr lang="fr-CH" sz="2400" dirty="0" err="1" smtClean="0">
                <a:latin typeface="Fjalla One" charset="0"/>
                <a:ea typeface="Fjalla One" charset="0"/>
                <a:cs typeface="Fjalla One" charset="0"/>
              </a:rPr>
              <a:t>will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 not </a:t>
            </a:r>
            <a:r>
              <a:rPr lang="fr-CH" sz="2400" dirty="0" err="1" smtClean="0">
                <a:latin typeface="Fjalla One" charset="0"/>
                <a:ea typeface="Fjalla One" charset="0"/>
                <a:cs typeface="Fjalla One" charset="0"/>
              </a:rPr>
              <a:t>like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latin typeface="Fjalla One" charset="0"/>
                <a:ea typeface="Fjalla One" charset="0"/>
                <a:cs typeface="Fjalla One" charset="0"/>
              </a:rPr>
              <a:t>that</a:t>
            </a:r>
            <a:endParaRPr lang="fr-FR" sz="300" dirty="0"/>
          </a:p>
        </p:txBody>
      </p:sp>
    </p:spTree>
    <p:extLst>
      <p:ext uri="{BB962C8B-B14F-4D97-AF65-F5344CB8AC3E}">
        <p14:creationId xmlns:p14="http://schemas.microsoft.com/office/powerpoint/2010/main" val="68114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fontScale="92500" lnSpcReduction="10000"/>
          </a:bodyPr>
          <a:lstStyle/>
          <a:p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Discussion time!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201805" y="6396335"/>
            <a:ext cx="39901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12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Crisis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management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300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4_Tim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6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fontScale="77500" lnSpcReduction="20000"/>
          </a:bodyPr>
          <a:lstStyle/>
          <a:p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Vote for </a:t>
            </a:r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your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choice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of action!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270734" y="6396335"/>
            <a:ext cx="39212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13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Individual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choices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919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Presentation</a:t>
            </a:r>
            <a:endParaRPr lang="fr-FR" sz="13800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5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Data </a:t>
            </a:r>
            <a:r>
              <a:rPr lang="fr-FR" sz="52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breach</a:t>
            </a:r>
            <a:r>
              <a:rPr lang="fr-FR" sz="5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management</a:t>
            </a:r>
            <a:endParaRPr lang="fr-FR" sz="52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70460" y="6396335"/>
            <a:ext cx="49215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14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Failure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might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be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an option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41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676170" y="631154"/>
            <a:ext cx="11128916" cy="5765181"/>
          </a:xfrm>
        </p:spPr>
        <p:txBody>
          <a:bodyPr>
            <a:normAutofit lnSpcReduction="10000"/>
          </a:bodyPr>
          <a:lstStyle/>
          <a:p>
            <a:r>
              <a:rPr lang="fr-FR" sz="7200" dirty="0" smtClean="0">
                <a:latin typeface="Fjalla One" charset="0"/>
                <a:ea typeface="Fjalla One" charset="0"/>
                <a:cs typeface="Fjalla One" charset="0"/>
              </a:rPr>
              <a:t>Key questions:</a:t>
            </a:r>
          </a:p>
          <a:p>
            <a:pPr algn="l"/>
            <a:endParaRPr lang="fr-FR" sz="4800" dirty="0" smtClean="0">
              <a:latin typeface="Fjalla One" charset="0"/>
              <a:ea typeface="Fjalla One" charset="0"/>
              <a:cs typeface="Fjalla One" charset="0"/>
            </a:endParaRPr>
          </a:p>
          <a:p>
            <a:pPr algn="l"/>
            <a:r>
              <a:rPr lang="fr-FR" sz="5400" dirty="0" smtClean="0">
                <a:latin typeface="Fjalla One" charset="0"/>
                <a:ea typeface="Fjalla One" charset="0"/>
                <a:cs typeface="Fjalla One" charset="0"/>
              </a:rPr>
              <a:t>How do </a:t>
            </a:r>
            <a:r>
              <a:rPr lang="fr-FR" sz="5400" dirty="0" err="1" smtClean="0">
                <a:latin typeface="Fjalla One" charset="0"/>
                <a:ea typeface="Fjalla One" charset="0"/>
                <a:cs typeface="Fjalla One" charset="0"/>
              </a:rPr>
              <a:t>we</a:t>
            </a:r>
            <a:r>
              <a:rPr lang="fr-FR" sz="5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5400" dirty="0" err="1" smtClean="0">
                <a:latin typeface="Fjalla One" charset="0"/>
                <a:ea typeface="Fjalla One" charset="0"/>
                <a:cs typeface="Fjalla One" charset="0"/>
              </a:rPr>
              <a:t>treat</a:t>
            </a:r>
            <a:r>
              <a:rPr lang="fr-FR" sz="5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5400" dirty="0" err="1" smtClean="0">
                <a:latin typeface="Fjalla One" charset="0"/>
                <a:ea typeface="Fjalla One" charset="0"/>
                <a:cs typeface="Fjalla One" charset="0"/>
              </a:rPr>
              <a:t>vulnerability</a:t>
            </a:r>
            <a:r>
              <a:rPr lang="fr-FR" sz="5400" dirty="0" smtClean="0">
                <a:latin typeface="Fjalla One" charset="0"/>
                <a:ea typeface="Fjalla One" charset="0"/>
                <a:cs typeface="Fjalla One" charset="0"/>
              </a:rPr>
              <a:t> reports?</a:t>
            </a:r>
          </a:p>
          <a:p>
            <a:pPr algn="l"/>
            <a:r>
              <a:rPr lang="fr-FR" sz="5400" dirty="0">
                <a:latin typeface="Fjalla One" charset="0"/>
                <a:ea typeface="Fjalla One" charset="0"/>
                <a:cs typeface="Fjalla One" charset="0"/>
              </a:rPr>
              <a:t>	</a:t>
            </a:r>
            <a:r>
              <a:rPr lang="fr-FR" sz="5400" dirty="0" smtClean="0">
                <a:latin typeface="Fjalla One" charset="0"/>
                <a:ea typeface="Fjalla One" charset="0"/>
                <a:cs typeface="Fjalla One" charset="0"/>
              </a:rPr>
              <a:t>		</a:t>
            </a:r>
            <a:r>
              <a:rPr lang="fr-FR" sz="2800" dirty="0" smtClean="0">
                <a:latin typeface="Fjalla One" charset="0"/>
                <a:ea typeface="Fjalla One" charset="0"/>
                <a:cs typeface="Fjalla One" charset="0"/>
              </a:rPr>
              <a:t>Importance of </a:t>
            </a:r>
            <a:r>
              <a:rPr lang="fr-FR" sz="2800" dirty="0" err="1" smtClean="0">
                <a:latin typeface="Fjalla One" charset="0"/>
                <a:ea typeface="Fjalla One" charset="0"/>
                <a:cs typeface="Fjalla One" charset="0"/>
              </a:rPr>
              <a:t>vulnerability</a:t>
            </a:r>
            <a:r>
              <a:rPr lang="fr-FR" sz="2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2800" dirty="0" err="1" smtClean="0">
                <a:latin typeface="Fjalla One" charset="0"/>
                <a:ea typeface="Fjalla One" charset="0"/>
                <a:cs typeface="Fjalla One" charset="0"/>
              </a:rPr>
              <a:t>disclosure</a:t>
            </a:r>
            <a:r>
              <a:rPr lang="fr-FR" sz="2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2800" dirty="0" err="1" smtClean="0">
                <a:latin typeface="Fjalla One" charset="0"/>
                <a:ea typeface="Fjalla One" charset="0"/>
                <a:cs typeface="Fjalla One" charset="0"/>
              </a:rPr>
              <a:t>policy</a:t>
            </a:r>
            <a:r>
              <a:rPr lang="mr-IN" sz="2800" dirty="0" smtClean="0">
                <a:latin typeface="Fjalla One" charset="0"/>
                <a:ea typeface="Fjalla One" charset="0"/>
                <a:cs typeface="Fjalla One" charset="0"/>
              </a:rPr>
              <a:t>…</a:t>
            </a:r>
            <a:endParaRPr lang="fr-FR" sz="5400" dirty="0" smtClean="0">
              <a:latin typeface="Fjalla One" charset="0"/>
              <a:ea typeface="Fjalla One" charset="0"/>
              <a:cs typeface="Fjalla One" charset="0"/>
            </a:endParaRPr>
          </a:p>
          <a:p>
            <a:pPr algn="l"/>
            <a:endParaRPr lang="fr-FR" sz="5400" dirty="0" smtClean="0">
              <a:latin typeface="Fjalla One" charset="0"/>
              <a:ea typeface="Fjalla One" charset="0"/>
              <a:cs typeface="Fjalla One" charset="0"/>
            </a:endParaRPr>
          </a:p>
          <a:p>
            <a:pPr algn="l"/>
            <a:r>
              <a:rPr lang="fr-FR" sz="5400" dirty="0" smtClean="0">
                <a:latin typeface="Fjalla One" charset="0"/>
                <a:ea typeface="Fjalla One" charset="0"/>
                <a:cs typeface="Fjalla One" charset="0"/>
              </a:rPr>
              <a:t>How </a:t>
            </a:r>
            <a:r>
              <a:rPr lang="fr-FR" sz="5400" dirty="0" err="1" smtClean="0">
                <a:latin typeface="Fjalla One" charset="0"/>
                <a:ea typeface="Fjalla One" charset="0"/>
                <a:cs typeface="Fjalla One" charset="0"/>
              </a:rPr>
              <a:t>should</a:t>
            </a:r>
            <a:r>
              <a:rPr lang="fr-FR" sz="5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5400" dirty="0" err="1" smtClean="0">
                <a:latin typeface="Fjalla One" charset="0"/>
                <a:ea typeface="Fjalla One" charset="0"/>
                <a:cs typeface="Fjalla One" charset="0"/>
              </a:rPr>
              <a:t>we</a:t>
            </a:r>
            <a:r>
              <a:rPr lang="fr-FR" sz="5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5400" dirty="0" err="1" smtClean="0">
                <a:latin typeface="Fjalla One" charset="0"/>
                <a:ea typeface="Fjalla One" charset="0"/>
                <a:cs typeface="Fjalla One" charset="0"/>
              </a:rPr>
              <a:t>react</a:t>
            </a:r>
            <a:r>
              <a:rPr lang="fr-FR" sz="5400" dirty="0" smtClean="0">
                <a:latin typeface="Fjalla One" charset="0"/>
                <a:ea typeface="Fjalla One" charset="0"/>
                <a:cs typeface="Fjalla One" charset="0"/>
              </a:rPr>
              <a:t>?</a:t>
            </a:r>
          </a:p>
          <a:p>
            <a:pPr algn="l"/>
            <a:r>
              <a:rPr lang="fr-FR" sz="6000" dirty="0">
                <a:latin typeface="Fjalla One" charset="0"/>
                <a:ea typeface="Fjalla One" charset="0"/>
                <a:cs typeface="Fjalla One" charset="0"/>
              </a:rPr>
              <a:t>	</a:t>
            </a:r>
            <a:r>
              <a:rPr lang="fr-FR" sz="6000" dirty="0" smtClean="0">
                <a:latin typeface="Fjalla One" charset="0"/>
                <a:ea typeface="Fjalla One" charset="0"/>
                <a:cs typeface="Fjalla One" charset="0"/>
              </a:rPr>
              <a:t>		</a:t>
            </a:r>
            <a:r>
              <a:rPr lang="fr-FR" sz="2800" dirty="0" smtClean="0">
                <a:latin typeface="Fjalla One" charset="0"/>
                <a:ea typeface="Fjalla One" charset="0"/>
                <a:cs typeface="Fjalla One" charset="0"/>
              </a:rPr>
              <a:t>Importance of a </a:t>
            </a:r>
            <a:r>
              <a:rPr lang="fr-FR" sz="2800" dirty="0" err="1" smtClean="0">
                <a:latin typeface="Fjalla One" charset="0"/>
                <a:ea typeface="Fjalla One" charset="0"/>
                <a:cs typeface="Fjalla One" charset="0"/>
              </a:rPr>
              <a:t>disaster</a:t>
            </a:r>
            <a:r>
              <a:rPr lang="fr-FR" sz="2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2800" dirty="0" err="1" smtClean="0">
                <a:latin typeface="Fjalla One" charset="0"/>
                <a:ea typeface="Fjalla One" charset="0"/>
                <a:cs typeface="Fjalla One" charset="0"/>
              </a:rPr>
              <a:t>recovery</a:t>
            </a:r>
            <a:r>
              <a:rPr lang="fr-FR" sz="2800" dirty="0" smtClean="0">
                <a:latin typeface="Fjalla One" charset="0"/>
                <a:ea typeface="Fjalla One" charset="0"/>
                <a:cs typeface="Fjalla One" charset="0"/>
              </a:rPr>
              <a:t> plan</a:t>
            </a:r>
            <a:endParaRPr lang="fr-FR" sz="2800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70460" y="6396335"/>
            <a:ext cx="49215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Section 14 </a:t>
            </a:r>
            <a:r>
              <a:rPr lang="mr-IN" sz="2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latin typeface="Fjalla One" charset="0"/>
                <a:ea typeface="Fjalla One" charset="0"/>
                <a:cs typeface="Fjalla One" charset="0"/>
              </a:rPr>
              <a:t>Failure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latin typeface="Fjalla One" charset="0"/>
                <a:ea typeface="Fjalla One" charset="0"/>
                <a:cs typeface="Fjalla One" charset="0"/>
              </a:rPr>
              <a:t>might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latin typeface="Fjalla One" charset="0"/>
                <a:ea typeface="Fjalla One" charset="0"/>
                <a:cs typeface="Fjalla One" charset="0"/>
              </a:rPr>
              <a:t>be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 an option</a:t>
            </a:r>
            <a:endParaRPr lang="fr-FR" sz="300" dirty="0"/>
          </a:p>
        </p:txBody>
      </p:sp>
    </p:spTree>
    <p:extLst>
      <p:ext uri="{BB962C8B-B14F-4D97-AF65-F5344CB8AC3E}">
        <p14:creationId xmlns:p14="http://schemas.microsoft.com/office/powerpoint/2010/main" val="203599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fontScale="92500" lnSpcReduction="10000"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Breaking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News!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723836" y="6396335"/>
            <a:ext cx="54681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15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Why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deny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if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cauht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red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handed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?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09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1717288"/>
            <a:ext cx="9144000" cy="4059044"/>
          </a:xfrm>
        </p:spPr>
        <p:txBody>
          <a:bodyPr>
            <a:normAutofit fontScale="32500" lnSpcReduction="20000"/>
          </a:bodyPr>
          <a:lstStyle/>
          <a:p>
            <a:pPr algn="l"/>
            <a:r>
              <a:rPr lang="fr-FR" sz="20000" dirty="0" smtClean="0">
                <a:latin typeface="Fjalla One" charset="0"/>
                <a:ea typeface="Fjalla One" charset="0"/>
                <a:cs typeface="Fjalla One" charset="0"/>
              </a:rPr>
              <a:t>Basic </a:t>
            </a:r>
            <a:r>
              <a:rPr lang="fr-FR" sz="20000" dirty="0" err="1" smtClean="0">
                <a:latin typeface="Fjalla One" charset="0"/>
                <a:ea typeface="Fjalla One" charset="0"/>
                <a:cs typeface="Fjalla One" charset="0"/>
              </a:rPr>
              <a:t>rules</a:t>
            </a:r>
            <a:r>
              <a:rPr lang="fr-FR" sz="20000" dirty="0" smtClean="0">
                <a:latin typeface="Fjalla One" charset="0"/>
                <a:ea typeface="Fjalla One" charset="0"/>
                <a:cs typeface="Fjalla One" charset="0"/>
              </a:rPr>
              <a:t>:</a:t>
            </a:r>
          </a:p>
          <a:p>
            <a:pPr algn="l"/>
            <a:endParaRPr lang="fr-FR" sz="20000" dirty="0" smtClean="0">
              <a:latin typeface="Fjalla One" charset="0"/>
              <a:ea typeface="Fjalla One" charset="0"/>
              <a:cs typeface="Fjalla One" charset="0"/>
            </a:endParaRPr>
          </a:p>
          <a:p>
            <a:pPr algn="l"/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1 </a:t>
            </a:r>
            <a:r>
              <a:rPr lang="mr-IN" sz="138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 This </a:t>
            </a:r>
            <a:r>
              <a:rPr lang="fr-FR" sz="1380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 a </a:t>
            </a:r>
            <a:r>
              <a:rPr lang="fr-FR" sz="13800" dirty="0" err="1" smtClean="0">
                <a:latin typeface="Fjalla One" charset="0"/>
                <a:ea typeface="Fjalla One" charset="0"/>
                <a:cs typeface="Fjalla One" charset="0"/>
              </a:rPr>
              <a:t>serious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3800" dirty="0" err="1" smtClean="0">
                <a:latin typeface="Fjalla One" charset="0"/>
                <a:ea typeface="Fjalla One" charset="0"/>
                <a:cs typeface="Fjalla One" charset="0"/>
              </a:rPr>
              <a:t>game</a:t>
            </a:r>
            <a:endParaRPr lang="fr-FR" sz="13800" dirty="0" smtClean="0">
              <a:latin typeface="Fjalla One" charset="0"/>
              <a:ea typeface="Fjalla One" charset="0"/>
              <a:cs typeface="Fjalla One" charset="0"/>
            </a:endParaRPr>
          </a:p>
          <a:p>
            <a:pPr algn="l"/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2 </a:t>
            </a:r>
            <a:r>
              <a:rPr lang="mr-IN" sz="138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 This </a:t>
            </a:r>
            <a:r>
              <a:rPr lang="fr-FR" sz="1380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 an </a:t>
            </a:r>
            <a:r>
              <a:rPr lang="fr-FR" sz="13800" dirty="0" err="1" smtClean="0">
                <a:latin typeface="Fjalla One" charset="0"/>
                <a:ea typeface="Fjalla One" charset="0"/>
                <a:cs typeface="Fjalla One" charset="0"/>
              </a:rPr>
              <a:t>infosec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3800" dirty="0" err="1" smtClean="0">
                <a:latin typeface="Fjalla One" charset="0"/>
                <a:ea typeface="Fjalla One" charset="0"/>
                <a:cs typeface="Fjalla One" charset="0"/>
              </a:rPr>
              <a:t>crisis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 simulation</a:t>
            </a:r>
          </a:p>
          <a:p>
            <a:pPr algn="l"/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3 </a:t>
            </a:r>
            <a:r>
              <a:rPr lang="mr-IN" sz="138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3800" dirty="0" err="1" smtClean="0">
                <a:latin typeface="Fjalla One" charset="0"/>
                <a:ea typeface="Fjalla One" charset="0"/>
                <a:cs typeface="Fjalla One" charset="0"/>
              </a:rPr>
              <a:t>Success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3800" dirty="0" err="1" smtClean="0">
                <a:latin typeface="Fjalla One" charset="0"/>
                <a:ea typeface="Fjalla One" charset="0"/>
                <a:cs typeface="Fjalla One" charset="0"/>
              </a:rPr>
              <a:t>depends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 on YOU</a:t>
            </a:r>
            <a:endParaRPr lang="fr-FR" sz="13800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445188" y="6396335"/>
            <a:ext cx="47468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smtClean="0">
                <a:latin typeface="Fjalla One" charset="0"/>
                <a:ea typeface="Fjalla One" charset="0"/>
                <a:cs typeface="Fjalla One" charset="0"/>
              </a:rPr>
              <a:t>Section 01 - Room42 </a:t>
            </a:r>
            <a:r>
              <a:rPr lang="mr-IN" sz="2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 FIC </a:t>
            </a:r>
            <a:r>
              <a:rPr lang="fr-FR" sz="2400" dirty="0" err="1" smtClean="0">
                <a:latin typeface="Fjalla One" charset="0"/>
                <a:ea typeface="Fjalla One" charset="0"/>
                <a:cs typeface="Fjalla One" charset="0"/>
              </a:rPr>
              <a:t>Experience</a:t>
            </a:r>
            <a:endParaRPr lang="fr-FR" sz="300" dirty="0"/>
          </a:p>
        </p:txBody>
      </p:sp>
    </p:spTree>
    <p:extLst>
      <p:ext uri="{BB962C8B-B14F-4D97-AF65-F5344CB8AC3E}">
        <p14:creationId xmlns:p14="http://schemas.microsoft.com/office/powerpoint/2010/main" val="15386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06_EHG-statement-E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22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fontScale="92500" lnSpcReduction="10000"/>
          </a:bodyPr>
          <a:lstStyle/>
          <a:p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Discussion time!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943721" y="6396335"/>
            <a:ext cx="42482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16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Anger on the horizon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62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4_Tim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4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fontScale="92500" lnSpcReduction="10000"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Breaking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News!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26737" y="6396335"/>
            <a:ext cx="30652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17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What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now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?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93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7_Press-confirm-E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635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48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lnSpcReduction="10000"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Presentation</a:t>
            </a:r>
            <a:endParaRPr lang="fr-FR" sz="13800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5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Data </a:t>
            </a:r>
            <a:r>
              <a:rPr lang="fr-FR" sz="52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breach</a:t>
            </a:r>
            <a:r>
              <a:rPr lang="fr-FR" sz="5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&amp; </a:t>
            </a:r>
            <a:r>
              <a:rPr lang="fr-FR" sz="52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organizational</a:t>
            </a:r>
            <a:r>
              <a:rPr lang="fr-FR" sz="5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issues</a:t>
            </a:r>
            <a:endParaRPr lang="fr-FR" sz="52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70460" y="6396335"/>
            <a:ext cx="49215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18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Failure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might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be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an option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52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676170" y="631154"/>
            <a:ext cx="11128916" cy="5765181"/>
          </a:xfrm>
        </p:spPr>
        <p:txBody>
          <a:bodyPr>
            <a:normAutofit/>
          </a:bodyPr>
          <a:lstStyle/>
          <a:p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Requirements</a:t>
            </a:r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:</a:t>
            </a:r>
          </a:p>
          <a:p>
            <a:pPr algn="l"/>
            <a:endParaRPr lang="fr-FR" sz="4800" dirty="0" smtClean="0">
              <a:latin typeface="Fjalla One" charset="0"/>
              <a:ea typeface="Fjalla One" charset="0"/>
              <a:cs typeface="Fjalla One" charset="0"/>
            </a:endParaRPr>
          </a:p>
          <a:p>
            <a:pPr algn="l"/>
            <a:r>
              <a:rPr lang="fr-CH" sz="4800" dirty="0" smtClean="0">
                <a:latin typeface="Fjalla One" charset="0"/>
                <a:ea typeface="Fjalla One" charset="0"/>
                <a:cs typeface="Fjalla One" charset="0"/>
              </a:rPr>
              <a:t>Importance of 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organizational</a:t>
            </a:r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readiness</a:t>
            </a:r>
            <a:endParaRPr lang="fr-FR" sz="4800" dirty="0" smtClean="0">
              <a:latin typeface="Fjalla One" charset="0"/>
              <a:ea typeface="Fjalla One" charset="0"/>
              <a:cs typeface="Fjalla One" charset="0"/>
            </a:endParaRPr>
          </a:p>
          <a:p>
            <a:pPr algn="l"/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	DPO</a:t>
            </a:r>
          </a:p>
          <a:p>
            <a:pPr algn="l"/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	Inventory of data sets</a:t>
            </a:r>
            <a:r>
              <a:rPr lang="fr-FR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2000" dirty="0" smtClean="0">
                <a:latin typeface="Fjalla One" charset="0"/>
                <a:ea typeface="Fjalla One" charset="0"/>
                <a:cs typeface="Fjalla One" charset="0"/>
              </a:rPr>
              <a:t>(</a:t>
            </a:r>
            <a:r>
              <a:rPr lang="fr-FR" sz="2000" dirty="0" err="1" smtClean="0">
                <a:latin typeface="Fjalla One" charset="0"/>
                <a:ea typeface="Fjalla One" charset="0"/>
                <a:cs typeface="Fjalla One" charset="0"/>
              </a:rPr>
              <a:t>what</a:t>
            </a:r>
            <a:r>
              <a:rPr lang="fr-FR" sz="2000" dirty="0" smtClean="0">
                <a:latin typeface="Fjalla One" charset="0"/>
                <a:ea typeface="Fjalla One" charset="0"/>
                <a:cs typeface="Fjalla One" charset="0"/>
              </a:rPr>
              <a:t>, </a:t>
            </a:r>
            <a:r>
              <a:rPr lang="fr-FR" sz="2000" dirty="0" err="1" smtClean="0">
                <a:latin typeface="Fjalla One" charset="0"/>
                <a:ea typeface="Fjalla One" charset="0"/>
                <a:cs typeface="Fjalla One" charset="0"/>
              </a:rPr>
              <a:t>why</a:t>
            </a:r>
            <a:r>
              <a:rPr lang="fr-FR" sz="2000" dirty="0" smtClean="0">
                <a:latin typeface="Fjalla One" charset="0"/>
                <a:ea typeface="Fjalla One" charset="0"/>
                <a:cs typeface="Fjalla One" charset="0"/>
              </a:rPr>
              <a:t>, </a:t>
            </a:r>
            <a:r>
              <a:rPr lang="fr-FR" sz="2000" dirty="0" err="1" smtClean="0">
                <a:latin typeface="Fjalla One" charset="0"/>
                <a:ea typeface="Fjalla One" charset="0"/>
                <a:cs typeface="Fjalla One" charset="0"/>
              </a:rPr>
              <a:t>where</a:t>
            </a:r>
            <a:r>
              <a:rPr lang="fr-FR" sz="2000" dirty="0" smtClean="0">
                <a:latin typeface="Fjalla One" charset="0"/>
                <a:ea typeface="Fjalla One" charset="0"/>
                <a:cs typeface="Fjalla One" charset="0"/>
              </a:rPr>
              <a:t>, </a:t>
            </a:r>
            <a:r>
              <a:rPr lang="fr-FR" sz="2000" dirty="0" err="1" smtClean="0">
                <a:latin typeface="Fjalla One" charset="0"/>
                <a:ea typeface="Fjalla One" charset="0"/>
                <a:cs typeface="Fjalla One" charset="0"/>
              </a:rPr>
              <a:t>with</a:t>
            </a:r>
            <a:r>
              <a:rPr lang="fr-FR" sz="20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2000" dirty="0" err="1" smtClean="0">
                <a:latin typeface="Fjalla One" charset="0"/>
                <a:ea typeface="Fjalla One" charset="0"/>
                <a:cs typeface="Fjalla One" charset="0"/>
              </a:rPr>
              <a:t>whom</a:t>
            </a:r>
            <a:r>
              <a:rPr lang="fr-FR" sz="2000" dirty="0" smtClean="0">
                <a:latin typeface="Fjalla One" charset="0"/>
                <a:ea typeface="Fjalla One" charset="0"/>
                <a:cs typeface="Fjalla One" charset="0"/>
              </a:rPr>
              <a:t>, </a:t>
            </a:r>
            <a:r>
              <a:rPr lang="mr-IN" sz="2000" dirty="0" smtClean="0">
                <a:latin typeface="Fjalla One" charset="0"/>
                <a:ea typeface="Fjalla One" charset="0"/>
                <a:cs typeface="Fjalla One" charset="0"/>
              </a:rPr>
              <a:t>…</a:t>
            </a:r>
            <a:r>
              <a:rPr lang="fr-CH" sz="2000" dirty="0" smtClean="0">
                <a:latin typeface="Fjalla One" charset="0"/>
                <a:ea typeface="Fjalla One" charset="0"/>
                <a:cs typeface="Fjalla One" charset="0"/>
              </a:rPr>
              <a:t>)</a:t>
            </a:r>
            <a:endParaRPr lang="fr-FR" sz="4800" dirty="0" smtClean="0">
              <a:latin typeface="Fjalla One" charset="0"/>
              <a:ea typeface="Fjalla One" charset="0"/>
              <a:cs typeface="Fjalla One" charset="0"/>
            </a:endParaRPr>
          </a:p>
          <a:p>
            <a:pPr algn="l"/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	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Legal</a:t>
            </a:r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800" dirty="0" err="1" smtClean="0">
                <a:latin typeface="Fjalla One" charset="0"/>
                <a:ea typeface="Fjalla One" charset="0"/>
                <a:cs typeface="Fjalla One" charset="0"/>
              </a:rPr>
              <a:t>framework</a:t>
            </a:r>
            <a:r>
              <a:rPr lang="fr-FR" sz="4800" dirty="0" smtClean="0">
                <a:latin typeface="Fjalla One" charset="0"/>
                <a:ea typeface="Fjalla One" charset="0"/>
                <a:cs typeface="Fjalla One" charset="0"/>
              </a:rPr>
              <a:t> &amp; GDPR compliance</a:t>
            </a:r>
            <a:endParaRPr lang="fr-FR" sz="11500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70460" y="6396335"/>
            <a:ext cx="49215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Section 18 </a:t>
            </a:r>
            <a:r>
              <a:rPr lang="mr-IN" sz="2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latin typeface="Fjalla One" charset="0"/>
                <a:ea typeface="Fjalla One" charset="0"/>
                <a:cs typeface="Fjalla One" charset="0"/>
              </a:rPr>
              <a:t>Failure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latin typeface="Fjalla One" charset="0"/>
                <a:ea typeface="Fjalla One" charset="0"/>
                <a:cs typeface="Fjalla One" charset="0"/>
              </a:rPr>
              <a:t>might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latin typeface="Fjalla One" charset="0"/>
                <a:ea typeface="Fjalla One" charset="0"/>
                <a:cs typeface="Fjalla One" charset="0"/>
              </a:rPr>
              <a:t>be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 an option</a:t>
            </a:r>
            <a:endParaRPr lang="fr-FR" sz="300" dirty="0"/>
          </a:p>
        </p:txBody>
      </p:sp>
    </p:spTree>
    <p:extLst>
      <p:ext uri="{BB962C8B-B14F-4D97-AF65-F5344CB8AC3E}">
        <p14:creationId xmlns:p14="http://schemas.microsoft.com/office/powerpoint/2010/main" val="75185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fontScale="92500" lnSpcReduction="10000"/>
          </a:bodyPr>
          <a:lstStyle/>
          <a:p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Discussion time!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395768" y="6396335"/>
            <a:ext cx="37962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19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Depressive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times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01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4_Tim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1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fontScale="77500" lnSpcReduction="20000"/>
          </a:bodyPr>
          <a:lstStyle/>
          <a:p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Vote for </a:t>
            </a:r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your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choice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of action!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073839" y="6396335"/>
            <a:ext cx="31181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20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What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now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?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85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490655" y="1092820"/>
            <a:ext cx="11128916" cy="4388004"/>
          </a:xfrm>
        </p:spPr>
        <p:txBody>
          <a:bodyPr>
            <a:normAutofit fontScale="92500" lnSpcReduction="10000"/>
          </a:bodyPr>
          <a:lstStyle/>
          <a:p>
            <a:r>
              <a:rPr lang="fr-FR" sz="13800" dirty="0" err="1" smtClean="0">
                <a:latin typeface="Fjalla One" charset="0"/>
                <a:ea typeface="Fjalla One" charset="0"/>
                <a:cs typeface="Fjalla One" charset="0"/>
              </a:rPr>
              <a:t>Ready</a:t>
            </a:r>
            <a:r>
              <a:rPr lang="fr-FR" sz="13800" dirty="0" smtClean="0">
                <a:latin typeface="Fjalla One" charset="0"/>
                <a:ea typeface="Fjalla One" charset="0"/>
                <a:cs typeface="Fjalla One" charset="0"/>
              </a:rPr>
              <a:t>?</a:t>
            </a:r>
          </a:p>
          <a:p>
            <a:endParaRPr lang="fr-FR" sz="13800" dirty="0" smtClean="0"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5600" dirty="0" err="1" smtClean="0">
                <a:latin typeface="Fjalla One" charset="0"/>
                <a:ea typeface="Fjalla One" charset="0"/>
                <a:cs typeface="Fjalla One" charset="0"/>
              </a:rPr>
              <a:t>Connect</a:t>
            </a:r>
            <a:r>
              <a:rPr lang="fr-FR" sz="5600" dirty="0" smtClean="0">
                <a:latin typeface="Fjalla One" charset="0"/>
                <a:ea typeface="Fjalla One" charset="0"/>
                <a:cs typeface="Fjalla One" charset="0"/>
              </a:rPr>
              <a:t> to https://</a:t>
            </a:r>
            <a:r>
              <a:rPr lang="fr-FR" sz="5600" dirty="0" err="1" smtClean="0">
                <a:latin typeface="Fjalla One" charset="0"/>
                <a:ea typeface="Fjalla One" charset="0"/>
                <a:cs typeface="Fjalla One" charset="0"/>
              </a:rPr>
              <a:t>survey.secin.lu</a:t>
            </a:r>
            <a:endParaRPr lang="fr-FR" sz="5600" dirty="0"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445188" y="6396335"/>
            <a:ext cx="47468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smtClean="0">
                <a:latin typeface="Fjalla One" charset="0"/>
                <a:ea typeface="Fjalla One" charset="0"/>
                <a:cs typeface="Fjalla One" charset="0"/>
              </a:rPr>
              <a:t>Section 01 - Room42 </a:t>
            </a:r>
            <a:r>
              <a:rPr lang="mr-IN" sz="2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 FIC </a:t>
            </a:r>
            <a:r>
              <a:rPr lang="fr-FR" sz="2400" dirty="0" err="1" smtClean="0">
                <a:latin typeface="Fjalla One" charset="0"/>
                <a:ea typeface="Fjalla One" charset="0"/>
                <a:cs typeface="Fjalla One" charset="0"/>
              </a:rPr>
              <a:t>Experience</a:t>
            </a:r>
            <a:endParaRPr lang="fr-FR" sz="300" dirty="0"/>
          </a:p>
        </p:txBody>
      </p:sp>
    </p:spTree>
    <p:extLst>
      <p:ext uri="{BB962C8B-B14F-4D97-AF65-F5344CB8AC3E}">
        <p14:creationId xmlns:p14="http://schemas.microsoft.com/office/powerpoint/2010/main" val="166910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/>
          </a:bodyPr>
          <a:lstStyle/>
          <a:p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Conclusion</a:t>
            </a:r>
            <a:endParaRPr lang="fr-FR" sz="60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843006" y="6396335"/>
            <a:ext cx="33489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21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There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hope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54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08_Conclusion-E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635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28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Presentation</a:t>
            </a:r>
            <a:endParaRPr lang="fr-FR" sz="13800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5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Data </a:t>
            </a:r>
            <a:r>
              <a:rPr lang="fr-FR" sz="52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breach</a:t>
            </a:r>
            <a:r>
              <a:rPr lang="fr-FR" sz="5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grief</a:t>
            </a:r>
            <a:endParaRPr lang="fr-FR" sz="52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950407" y="6396335"/>
            <a:ext cx="31678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22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the 5 stages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93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676170" y="981307"/>
            <a:ext cx="11128916" cy="541502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Step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1 </a:t>
            </a:r>
            <a:r>
              <a:rPr lang="mr-IN" sz="4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Denial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(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lying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compulsively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)</a:t>
            </a:r>
          </a:p>
          <a:p>
            <a:pPr algn="l"/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Step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2 </a:t>
            </a:r>
            <a:r>
              <a:rPr lang="mr-IN" sz="4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Anger (bite back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whoever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is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there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,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with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streisand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effect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bonuses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)</a:t>
            </a:r>
          </a:p>
          <a:p>
            <a:pPr algn="l"/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Step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3 </a:t>
            </a:r>
            <a:r>
              <a:rPr lang="mr-IN" sz="4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Bargaining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(time to deal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with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the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truth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)</a:t>
            </a:r>
          </a:p>
          <a:p>
            <a:pPr algn="l"/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Step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4 </a:t>
            </a:r>
            <a:r>
              <a:rPr lang="mr-IN" sz="4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Depression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(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assuming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the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consequences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of the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truth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)</a:t>
            </a:r>
          </a:p>
          <a:p>
            <a:pPr algn="l"/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Step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5 </a:t>
            </a:r>
            <a:r>
              <a:rPr lang="mr-IN" sz="4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Acceptance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(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give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the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answer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 victimes </a:t>
            </a:r>
            <a:r>
              <a:rPr lang="fr-FR" sz="4400" dirty="0" err="1" smtClean="0">
                <a:latin typeface="Fjalla One" charset="0"/>
                <a:ea typeface="Fjalla One" charset="0"/>
                <a:cs typeface="Fjalla One" charset="0"/>
              </a:rPr>
              <a:t>deserve</a:t>
            </a:r>
            <a:r>
              <a:rPr lang="fr-FR" sz="4400" dirty="0" smtClean="0">
                <a:latin typeface="Fjalla One" charset="0"/>
                <a:ea typeface="Fjalla One" charset="0"/>
                <a:cs typeface="Fjalla One" charset="0"/>
              </a:rPr>
              <a:t>)</a:t>
            </a:r>
          </a:p>
          <a:p>
            <a:pPr algn="l"/>
            <a:endParaRPr lang="fr-FR" sz="2000" dirty="0" smtClean="0">
              <a:latin typeface="Fjalla One" charset="0"/>
              <a:ea typeface="Fjalla One" charset="0"/>
              <a:cs typeface="Fjalla One" charset="0"/>
            </a:endParaRPr>
          </a:p>
          <a:p>
            <a:pPr algn="l"/>
            <a:r>
              <a:rPr lang="fr-FR" sz="2000" dirty="0">
                <a:latin typeface="Fjalla One" charset="0"/>
                <a:ea typeface="Fjalla One" charset="0"/>
                <a:cs typeface="Fjalla One" charset="0"/>
              </a:rPr>
              <a:t>	</a:t>
            </a:r>
            <a:r>
              <a:rPr lang="fr-FR" sz="2000" dirty="0" smtClean="0">
                <a:latin typeface="Fjalla One" charset="0"/>
                <a:ea typeface="Fjalla One" charset="0"/>
                <a:cs typeface="Fjalla One" charset="0"/>
              </a:rPr>
              <a:t>			</a:t>
            </a:r>
            <a:r>
              <a:rPr lang="fr-FR" sz="2000" dirty="0" smtClean="0">
                <a:solidFill>
                  <a:schemeClr val="bg2">
                    <a:lumMod val="50000"/>
                  </a:schemeClr>
                </a:solidFill>
                <a:latin typeface="Fjalla One" charset="0"/>
                <a:ea typeface="Fjalla One" charset="0"/>
                <a:cs typeface="Fjalla One" charset="0"/>
              </a:rPr>
              <a:t>(source: Troy Hunt)</a:t>
            </a:r>
          </a:p>
        </p:txBody>
      </p:sp>
      <p:sp>
        <p:nvSpPr>
          <p:cNvPr id="5" name="Rectangle 4"/>
          <p:cNvSpPr/>
          <p:nvPr/>
        </p:nvSpPr>
        <p:spPr>
          <a:xfrm>
            <a:off x="8950407" y="6396335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latin typeface="Fjalla One" charset="0"/>
                <a:ea typeface="Fjalla One" charset="0"/>
                <a:cs typeface="Fjalla One" charset="0"/>
              </a:rPr>
              <a:t>Section 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22 </a:t>
            </a:r>
            <a:r>
              <a:rPr lang="mr-IN" sz="2400" dirty="0" smtClean="0"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CH" sz="2400" dirty="0" smtClean="0">
                <a:latin typeface="Fjalla One" charset="0"/>
                <a:ea typeface="Fjalla One" charset="0"/>
                <a:cs typeface="Fjalla One" charset="0"/>
              </a:rPr>
              <a:t> the 5 stages</a:t>
            </a:r>
            <a:endParaRPr lang="fr-FR" sz="300" dirty="0"/>
          </a:p>
        </p:txBody>
      </p:sp>
    </p:spTree>
    <p:extLst>
      <p:ext uri="{BB962C8B-B14F-4D97-AF65-F5344CB8AC3E}">
        <p14:creationId xmlns:p14="http://schemas.microsoft.com/office/powerpoint/2010/main" val="1065566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981307"/>
            <a:ext cx="9144000" cy="5508703"/>
          </a:xfrm>
        </p:spPr>
        <p:txBody>
          <a:bodyPr>
            <a:normAutofit/>
          </a:bodyPr>
          <a:lstStyle/>
          <a:p>
            <a:r>
              <a:rPr lang="fr-FR" sz="60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Room 42 </a:t>
            </a:r>
            <a:r>
              <a:rPr lang="fr-FR" sz="60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experience</a:t>
            </a:r>
            <a:endParaRPr lang="fr-FR" sz="6000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60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ToyCo</a:t>
            </a:r>
            <a:r>
              <a:rPr lang="fr-FR" sz="60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60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Chapter</a:t>
            </a:r>
            <a:r>
              <a:rPr lang="fr-FR" sz="60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(data </a:t>
            </a:r>
            <a:r>
              <a:rPr lang="fr-FR" sz="60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leak</a:t>
            </a:r>
            <a:r>
              <a:rPr lang="fr-FR" sz="60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)</a:t>
            </a:r>
          </a:p>
          <a:p>
            <a:endParaRPr lang="fr-FR" sz="32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3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Original story </a:t>
            </a:r>
            <a:r>
              <a:rPr lang="fr-FR" sz="32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idea</a:t>
            </a:r>
            <a:r>
              <a:rPr lang="fr-FR" sz="3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by Matthieu Farcot &amp; Chris </a:t>
            </a:r>
            <a:r>
              <a:rPr lang="fr-FR" sz="32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Pinchen</a:t>
            </a:r>
            <a:endParaRPr lang="fr-FR" sz="3200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3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©2018 C3 c/o </a:t>
            </a:r>
            <a:r>
              <a:rPr lang="fr-FR" sz="32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Securitymadein.lu</a:t>
            </a:r>
            <a:endParaRPr lang="fr-FR" sz="3200" dirty="0" smtClean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endParaRPr lang="fr-FR" sz="32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  <a:p>
            <a:r>
              <a:rPr lang="fr-FR" sz="32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Licensed</a:t>
            </a:r>
            <a:r>
              <a:rPr lang="fr-FR" sz="3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32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under</a:t>
            </a:r>
            <a:r>
              <a:rPr lang="fr-FR" sz="32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CC BY SA 4.0</a:t>
            </a:r>
          </a:p>
          <a:p>
            <a:endParaRPr lang="fr-FR" sz="32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291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 fontScale="92500" lnSpcReduction="10000"/>
          </a:bodyPr>
          <a:lstStyle/>
          <a:p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Select </a:t>
            </a:r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your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role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!</a:t>
            </a:r>
            <a:endParaRPr lang="fr-FR" sz="138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517596" y="6396335"/>
            <a:ext cx="3674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02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Select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your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role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72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9144000" cy="3250580"/>
          </a:xfrm>
        </p:spPr>
        <p:txBody>
          <a:bodyPr>
            <a:normAutofit/>
          </a:bodyPr>
          <a:lstStyle/>
          <a:p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ToyCo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?</a:t>
            </a:r>
            <a:endParaRPr lang="fr-FR" sz="138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158524" y="6396335"/>
            <a:ext cx="40334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03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Presentation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video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568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1_Intro-Video-E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341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10111114" cy="3250580"/>
          </a:xfrm>
        </p:spPr>
        <p:txBody>
          <a:bodyPr>
            <a:normAutofit/>
          </a:bodyPr>
          <a:lstStyle/>
          <a:p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Time to </a:t>
            </a:r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work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!</a:t>
            </a:r>
            <a:endParaRPr lang="fr-FR" sz="138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789833" y="6396335"/>
            <a:ext cx="4402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04.a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The digital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coal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face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56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52340" cy="5352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Sous-titre 1"/>
          <p:cNvSpPr>
            <a:spLocks noGrp="1"/>
          </p:cNvSpPr>
          <p:nvPr>
            <p:ph type="subTitle" idx="1"/>
          </p:nvPr>
        </p:nvSpPr>
        <p:spPr>
          <a:xfrm>
            <a:off x="1352340" y="2230244"/>
            <a:ext cx="10111114" cy="3250580"/>
          </a:xfrm>
        </p:spPr>
        <p:txBody>
          <a:bodyPr>
            <a:normAutofit fontScale="92500"/>
          </a:bodyPr>
          <a:lstStyle/>
          <a:p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Self </a:t>
            </a:r>
            <a:r>
              <a:rPr lang="fr-FR" sz="138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evaluation</a:t>
            </a:r>
            <a:r>
              <a:rPr lang="fr-FR" sz="138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!</a:t>
            </a:r>
            <a:endParaRPr lang="fr-FR" sz="13800" dirty="0">
              <a:solidFill>
                <a:schemeClr val="bg1"/>
              </a:solidFill>
              <a:latin typeface="Fjalla One" charset="0"/>
              <a:ea typeface="Fjalla One" charset="0"/>
              <a:cs typeface="Fjalla On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602008" y="6396335"/>
            <a:ext cx="55899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Section 04.b </a:t>
            </a:r>
            <a:r>
              <a:rPr lang="mr-IN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–</a:t>
            </a:r>
            <a:r>
              <a:rPr lang="fr-FR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This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might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impact </a:t>
            </a:r>
            <a:r>
              <a:rPr lang="fr-CH" sz="2400" dirty="0" err="1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your</a:t>
            </a:r>
            <a:r>
              <a:rPr lang="fr-CH" sz="2400" dirty="0" smtClean="0">
                <a:solidFill>
                  <a:schemeClr val="bg1"/>
                </a:solidFill>
                <a:latin typeface="Fjalla One" charset="0"/>
                <a:ea typeface="Fjalla One" charset="0"/>
                <a:cs typeface="Fjalla One" charset="0"/>
              </a:rPr>
              <a:t> bonus</a:t>
            </a:r>
            <a:endParaRPr lang="fr-FR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37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2054</Words>
  <Application>Microsoft Macintosh PowerPoint</Application>
  <PresentationFormat>Grand écran</PresentationFormat>
  <Paragraphs>226</Paragraphs>
  <Slides>44</Slides>
  <Notes>44</Notes>
  <HiddenSlides>0</HiddenSlides>
  <MMClips>11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44</vt:i4>
      </vt:variant>
    </vt:vector>
  </HeadingPairs>
  <TitlesOfParts>
    <vt:vector size="50" baseType="lpstr">
      <vt:lpstr>Calibri</vt:lpstr>
      <vt:lpstr>Calibri Light</vt:lpstr>
      <vt:lpstr>Fjalla One</vt:lpstr>
      <vt:lpstr>Mangal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Manager/>
  <Company/>
  <LinksUpToDate>false</LinksUpToDate>
  <SharedDoc>false</SharedDoc>
  <HyperlinkBase/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Room42-FIC-Experience</dc:title>
  <dc:subject/>
  <dc:creator>Matthieu Farcot</dc:creator>
  <cp:keywords/>
  <dc:description>©2018, Matthieu Farcot &amp; Chris Pinchen for the C3 c/o Securitymadein.lu
Licensed under CC BY SA 4.0</dc:description>
  <cp:lastModifiedBy>Utilisateur de Microsoft Office</cp:lastModifiedBy>
  <cp:revision>21</cp:revision>
  <dcterms:created xsi:type="dcterms:W3CDTF">2019-01-18T08:03:45Z</dcterms:created>
  <dcterms:modified xsi:type="dcterms:W3CDTF">2019-01-24T09:47:26Z</dcterms:modified>
  <cp:category/>
</cp:coreProperties>
</file>

<file path=docProps/thumbnail.jpeg>
</file>